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8" r:id="rId8"/>
    <p:sldId id="262" r:id="rId9"/>
    <p:sldId id="263" r:id="rId10"/>
    <p:sldId id="264" r:id="rId11"/>
    <p:sldId id="265" r:id="rId12"/>
    <p:sldId id="270" r:id="rId13"/>
    <p:sldId id="269" r:id="rId14"/>
    <p:sldId id="266" r:id="rId15"/>
    <p:sldId id="267" r:id="rId16"/>
  </p:sldIdLst>
  <p:sldSz cx="18288000" cy="10287000"/>
  <p:notesSz cx="6858000" cy="9144000"/>
  <p:embeddedFontLst>
    <p:embeddedFont>
      <p:font typeface="Calibri" panose="020F0502020204030204" pitchFamily="34" charset="0"/>
      <p:regular r:id="rId17"/>
      <p:bold r:id="rId18"/>
      <p:italic r:id="rId19"/>
      <p:boldItalic r:id="rId20"/>
    </p:embeddedFont>
    <p:embeddedFont>
      <p:font typeface="Nunito" pitchFamily="2" charset="0"/>
      <p:regular r:id="rId21"/>
      <p:bold r:id="rId22"/>
      <p:italic r:id="rId23"/>
      <p:boldItalic r:id="rId24"/>
    </p:embeddedFont>
    <p:embeddedFont>
      <p:font typeface="Nunito Bold" charset="0"/>
      <p:regular r:id="rId25"/>
    </p:embeddedFont>
    <p:embeddedFont>
      <p:font typeface="Nunito Bold Italics" panose="020B0604020202020204" charset="0"/>
      <p:regular r:id="rId26"/>
    </p:embeddedFont>
    <p:embeddedFont>
      <p:font typeface="Roboto Bold Italics" panose="020B0604020202020204" charset="0"/>
      <p:regular r:id="rId2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46" d="100"/>
          <a:sy n="46" d="100"/>
        </p:scale>
        <p:origin x="756" y="3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26" Type="http://schemas.openxmlformats.org/officeDocument/2006/relationships/font" Target="fonts/font10.fntdata"/><Relationship Id="rId3" Type="http://schemas.openxmlformats.org/officeDocument/2006/relationships/slide" Target="slides/slide2.xml"/><Relationship Id="rId21" Type="http://schemas.openxmlformats.org/officeDocument/2006/relationships/font" Target="fonts/font5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5" Type="http://schemas.openxmlformats.org/officeDocument/2006/relationships/font" Target="fonts/font9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4.fntdata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8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7.fntdata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6.fntdata"/><Relationship Id="rId27" Type="http://schemas.openxmlformats.org/officeDocument/2006/relationships/font" Target="fonts/font11.fntdata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11/23/2025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11/23/2025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11/23/2025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6.png"/><Relationship Id="rId7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1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1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9428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63009" y="-659096"/>
            <a:ext cx="16561983" cy="10089491"/>
            <a:chOff x="0" y="0"/>
            <a:chExt cx="4362004" cy="265731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362004" cy="2657315"/>
            </a:xfrm>
            <a:custGeom>
              <a:avLst/>
              <a:gdLst/>
              <a:ahLst/>
              <a:cxnLst/>
              <a:rect l="l" t="t" r="r" b="b"/>
              <a:pathLst>
                <a:path w="4362004" h="2657315">
                  <a:moveTo>
                    <a:pt x="14024" y="0"/>
                  </a:moveTo>
                  <a:lnTo>
                    <a:pt x="4347980" y="0"/>
                  </a:lnTo>
                  <a:cubicBezTo>
                    <a:pt x="4351699" y="0"/>
                    <a:pt x="4355267" y="1477"/>
                    <a:pt x="4357896" y="4107"/>
                  </a:cubicBezTo>
                  <a:cubicBezTo>
                    <a:pt x="4360526" y="6737"/>
                    <a:pt x="4362004" y="10304"/>
                    <a:pt x="4362004" y="14024"/>
                  </a:cubicBezTo>
                  <a:lnTo>
                    <a:pt x="4362004" y="2643291"/>
                  </a:lnTo>
                  <a:cubicBezTo>
                    <a:pt x="4362004" y="2651036"/>
                    <a:pt x="4355725" y="2657315"/>
                    <a:pt x="4347980" y="2657315"/>
                  </a:cubicBezTo>
                  <a:lnTo>
                    <a:pt x="14024" y="2657315"/>
                  </a:lnTo>
                  <a:cubicBezTo>
                    <a:pt x="10304" y="2657315"/>
                    <a:pt x="6737" y="2655837"/>
                    <a:pt x="4107" y="2653207"/>
                  </a:cubicBezTo>
                  <a:cubicBezTo>
                    <a:pt x="1477" y="2650577"/>
                    <a:pt x="0" y="2647010"/>
                    <a:pt x="0" y="2643291"/>
                  </a:cubicBezTo>
                  <a:lnTo>
                    <a:pt x="0" y="14024"/>
                  </a:lnTo>
                  <a:cubicBezTo>
                    <a:pt x="0" y="10304"/>
                    <a:pt x="1477" y="6737"/>
                    <a:pt x="4107" y="4107"/>
                  </a:cubicBezTo>
                  <a:cubicBezTo>
                    <a:pt x="6737" y="1477"/>
                    <a:pt x="10304" y="0"/>
                    <a:pt x="1402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47625" cap="rnd">
              <a:solidFill>
                <a:srgbClr val="F8F0E1"/>
              </a:solidFill>
              <a:prstDash val="solid"/>
              <a:round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362004" cy="269541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143384" y="-491419"/>
            <a:ext cx="16001233" cy="9650322"/>
            <a:chOff x="0" y="0"/>
            <a:chExt cx="4214316" cy="2541649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4214316" cy="2541649"/>
            </a:xfrm>
            <a:custGeom>
              <a:avLst/>
              <a:gdLst/>
              <a:ahLst/>
              <a:cxnLst/>
              <a:rect l="l" t="t" r="r" b="b"/>
              <a:pathLst>
                <a:path w="4214316" h="2541649">
                  <a:moveTo>
                    <a:pt x="8225" y="0"/>
                  </a:moveTo>
                  <a:lnTo>
                    <a:pt x="4206091" y="0"/>
                  </a:lnTo>
                  <a:cubicBezTo>
                    <a:pt x="4210634" y="0"/>
                    <a:pt x="4214316" y="3683"/>
                    <a:pt x="4214316" y="8225"/>
                  </a:cubicBezTo>
                  <a:lnTo>
                    <a:pt x="4214316" y="2533423"/>
                  </a:lnTo>
                  <a:cubicBezTo>
                    <a:pt x="4214316" y="2535605"/>
                    <a:pt x="4213450" y="2537697"/>
                    <a:pt x="4211907" y="2539239"/>
                  </a:cubicBezTo>
                  <a:cubicBezTo>
                    <a:pt x="4210365" y="2540782"/>
                    <a:pt x="4208273" y="2541649"/>
                    <a:pt x="4206091" y="2541649"/>
                  </a:cubicBezTo>
                  <a:lnTo>
                    <a:pt x="8225" y="2541649"/>
                  </a:lnTo>
                  <a:cubicBezTo>
                    <a:pt x="3683" y="2541649"/>
                    <a:pt x="0" y="2537966"/>
                    <a:pt x="0" y="2533423"/>
                  </a:cubicBezTo>
                  <a:lnTo>
                    <a:pt x="0" y="8225"/>
                  </a:lnTo>
                  <a:cubicBezTo>
                    <a:pt x="0" y="3683"/>
                    <a:pt x="3683" y="0"/>
                    <a:pt x="8225" y="0"/>
                  </a:cubicBezTo>
                  <a:close/>
                </a:path>
              </a:pathLst>
            </a:custGeom>
            <a:solidFill>
              <a:srgbClr val="F8F0E1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4214316" cy="257974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2658961" y="0"/>
            <a:ext cx="4189486" cy="6743872"/>
            <a:chOff x="0" y="0"/>
            <a:chExt cx="660400" cy="1063055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660400" cy="1063055"/>
            </a:xfrm>
            <a:custGeom>
              <a:avLst/>
              <a:gdLst/>
              <a:ahLst/>
              <a:cxnLst/>
              <a:rect l="l" t="t" r="r" b="b"/>
              <a:pathLst>
                <a:path w="660400" h="1063055">
                  <a:moveTo>
                    <a:pt x="220252" y="1043986"/>
                  </a:moveTo>
                  <a:cubicBezTo>
                    <a:pt x="254109" y="1055499"/>
                    <a:pt x="292600" y="1063055"/>
                    <a:pt x="330378" y="1063055"/>
                  </a:cubicBezTo>
                  <a:cubicBezTo>
                    <a:pt x="368157" y="1063055"/>
                    <a:pt x="404509" y="1056578"/>
                    <a:pt x="438009" y="1045064"/>
                  </a:cubicBezTo>
                  <a:cubicBezTo>
                    <a:pt x="438723" y="1044704"/>
                    <a:pt x="439435" y="1044704"/>
                    <a:pt x="440148" y="1044345"/>
                  </a:cubicBezTo>
                  <a:cubicBezTo>
                    <a:pt x="565955" y="998290"/>
                    <a:pt x="658618" y="876676"/>
                    <a:pt x="660400" y="728994"/>
                  </a:cubicBezTo>
                  <a:lnTo>
                    <a:pt x="660400" y="0"/>
                  </a:lnTo>
                  <a:lnTo>
                    <a:pt x="0" y="0"/>
                  </a:lnTo>
                  <a:lnTo>
                    <a:pt x="0" y="728453"/>
                  </a:lnTo>
                  <a:cubicBezTo>
                    <a:pt x="1782" y="877395"/>
                    <a:pt x="93019" y="999010"/>
                    <a:pt x="220252" y="1043986"/>
                  </a:cubicBezTo>
                  <a:close/>
                </a:path>
              </a:pathLst>
            </a:custGeom>
            <a:solidFill>
              <a:srgbClr val="E6D5BD">
                <a:alpha val="34902"/>
              </a:srgbClr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0" y="-38100"/>
              <a:ext cx="660400" cy="97415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1439552" y="0"/>
            <a:ext cx="4189486" cy="6743872"/>
            <a:chOff x="0" y="0"/>
            <a:chExt cx="660400" cy="1063055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660400" cy="1063055"/>
            </a:xfrm>
            <a:custGeom>
              <a:avLst/>
              <a:gdLst/>
              <a:ahLst/>
              <a:cxnLst/>
              <a:rect l="l" t="t" r="r" b="b"/>
              <a:pathLst>
                <a:path w="660400" h="1063055">
                  <a:moveTo>
                    <a:pt x="220252" y="1043986"/>
                  </a:moveTo>
                  <a:cubicBezTo>
                    <a:pt x="254109" y="1055499"/>
                    <a:pt x="292600" y="1063055"/>
                    <a:pt x="330378" y="1063055"/>
                  </a:cubicBezTo>
                  <a:cubicBezTo>
                    <a:pt x="368157" y="1063055"/>
                    <a:pt x="404509" y="1056578"/>
                    <a:pt x="438009" y="1045064"/>
                  </a:cubicBezTo>
                  <a:cubicBezTo>
                    <a:pt x="438723" y="1044704"/>
                    <a:pt x="439435" y="1044704"/>
                    <a:pt x="440148" y="1044345"/>
                  </a:cubicBezTo>
                  <a:cubicBezTo>
                    <a:pt x="565955" y="998290"/>
                    <a:pt x="658618" y="876676"/>
                    <a:pt x="660400" y="728994"/>
                  </a:cubicBezTo>
                  <a:lnTo>
                    <a:pt x="660400" y="0"/>
                  </a:lnTo>
                  <a:lnTo>
                    <a:pt x="0" y="0"/>
                  </a:lnTo>
                  <a:lnTo>
                    <a:pt x="0" y="728453"/>
                  </a:lnTo>
                  <a:cubicBezTo>
                    <a:pt x="1782" y="877395"/>
                    <a:pt x="93019" y="999010"/>
                    <a:pt x="220252" y="1043986"/>
                  </a:cubicBezTo>
                  <a:close/>
                </a:path>
              </a:pathLst>
            </a:custGeom>
            <a:solidFill>
              <a:srgbClr val="E6D5BD">
                <a:alpha val="34902"/>
              </a:srgbClr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0" y="-38100"/>
              <a:ext cx="660400" cy="97415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7049257" y="0"/>
            <a:ext cx="4189486" cy="8677978"/>
            <a:chOff x="0" y="0"/>
            <a:chExt cx="660400" cy="1367933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660400" cy="1367933"/>
            </a:xfrm>
            <a:custGeom>
              <a:avLst/>
              <a:gdLst/>
              <a:ahLst/>
              <a:cxnLst/>
              <a:rect l="l" t="t" r="r" b="b"/>
              <a:pathLst>
                <a:path w="660400" h="1367933">
                  <a:moveTo>
                    <a:pt x="220252" y="1348864"/>
                  </a:moveTo>
                  <a:cubicBezTo>
                    <a:pt x="254109" y="1360378"/>
                    <a:pt x="292600" y="1367933"/>
                    <a:pt x="330378" y="1367933"/>
                  </a:cubicBezTo>
                  <a:cubicBezTo>
                    <a:pt x="368157" y="1367933"/>
                    <a:pt x="404509" y="1361456"/>
                    <a:pt x="438009" y="1349942"/>
                  </a:cubicBezTo>
                  <a:cubicBezTo>
                    <a:pt x="438723" y="1349583"/>
                    <a:pt x="439435" y="1349583"/>
                    <a:pt x="440148" y="1349223"/>
                  </a:cubicBezTo>
                  <a:cubicBezTo>
                    <a:pt x="565955" y="1303168"/>
                    <a:pt x="658618" y="1181554"/>
                    <a:pt x="660400" y="1027100"/>
                  </a:cubicBezTo>
                  <a:lnTo>
                    <a:pt x="660400" y="0"/>
                  </a:lnTo>
                  <a:lnTo>
                    <a:pt x="0" y="0"/>
                  </a:lnTo>
                  <a:lnTo>
                    <a:pt x="0" y="1026338"/>
                  </a:lnTo>
                  <a:cubicBezTo>
                    <a:pt x="1782" y="1182273"/>
                    <a:pt x="93019" y="1303888"/>
                    <a:pt x="220252" y="1348864"/>
                  </a:cubicBezTo>
                  <a:close/>
                </a:path>
              </a:pathLst>
            </a:custGeom>
            <a:solidFill>
              <a:srgbClr val="E6D5BD">
                <a:alpha val="34902"/>
              </a:srgbClr>
            </a:solidFill>
          </p:spPr>
        </p:sp>
        <p:sp>
          <p:nvSpPr>
            <p:cNvPr id="16" name="TextBox 16"/>
            <p:cNvSpPr txBox="1"/>
            <p:nvPr/>
          </p:nvSpPr>
          <p:spPr>
            <a:xfrm>
              <a:off x="0" y="-38100"/>
              <a:ext cx="660400" cy="12790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7" name="AutoShape 17"/>
          <p:cNvSpPr/>
          <p:nvPr/>
        </p:nvSpPr>
        <p:spPr>
          <a:xfrm>
            <a:off x="5649343" y="5517458"/>
            <a:ext cx="6989313" cy="0"/>
          </a:xfrm>
          <a:prstGeom prst="line">
            <a:avLst/>
          </a:prstGeom>
          <a:ln w="47625" cap="rnd">
            <a:solidFill>
              <a:srgbClr val="194281"/>
            </a:solidFill>
            <a:prstDash val="solid"/>
            <a:headEnd type="diamond" w="lg" len="lg"/>
            <a:tailEnd type="diamond" w="lg" len="lg"/>
          </a:ln>
        </p:spPr>
      </p:sp>
      <p:grpSp>
        <p:nvGrpSpPr>
          <p:cNvPr id="18" name="Group 18"/>
          <p:cNvGrpSpPr/>
          <p:nvPr/>
        </p:nvGrpSpPr>
        <p:grpSpPr>
          <a:xfrm>
            <a:off x="1655530" y="709208"/>
            <a:ext cx="14976939" cy="891513"/>
            <a:chOff x="0" y="0"/>
            <a:chExt cx="19969252" cy="1188684"/>
          </a:xfrm>
        </p:grpSpPr>
        <p:grpSp>
          <p:nvGrpSpPr>
            <p:cNvPr id="19" name="Group 19"/>
            <p:cNvGrpSpPr/>
            <p:nvPr/>
          </p:nvGrpSpPr>
          <p:grpSpPr>
            <a:xfrm>
              <a:off x="0" y="0"/>
              <a:ext cx="10200893" cy="1188684"/>
              <a:chOff x="0" y="0"/>
              <a:chExt cx="3487590" cy="406400"/>
            </a:xfrm>
          </p:grpSpPr>
          <p:sp>
            <p:nvSpPr>
              <p:cNvPr id="20" name="Freeform 20"/>
              <p:cNvSpPr/>
              <p:nvPr/>
            </p:nvSpPr>
            <p:spPr>
              <a:xfrm>
                <a:off x="0" y="0"/>
                <a:ext cx="3487590" cy="406400"/>
              </a:xfrm>
              <a:custGeom>
                <a:avLst/>
                <a:gdLst/>
                <a:ahLst/>
                <a:cxnLst/>
                <a:rect l="l" t="t" r="r" b="b"/>
                <a:pathLst>
                  <a:path w="3487590" h="406400">
                    <a:moveTo>
                      <a:pt x="3284390" y="0"/>
                    </a:moveTo>
                    <a:cubicBezTo>
                      <a:pt x="3396614" y="0"/>
                      <a:pt x="3487590" y="90976"/>
                      <a:pt x="3487590" y="203200"/>
                    </a:cubicBezTo>
                    <a:cubicBezTo>
                      <a:pt x="3487590" y="315424"/>
                      <a:pt x="3396614" y="406400"/>
                      <a:pt x="3284390" y="406400"/>
                    </a:cubicBezTo>
                    <a:lnTo>
                      <a:pt x="203200" y="406400"/>
                    </a:lnTo>
                    <a:cubicBezTo>
                      <a:pt x="90976" y="406400"/>
                      <a:pt x="0" y="315424"/>
                      <a:pt x="0" y="203200"/>
                    </a:cubicBezTo>
                    <a:cubicBezTo>
                      <a:pt x="0" y="90976"/>
                      <a:pt x="90976" y="0"/>
                      <a:pt x="203200" y="0"/>
                    </a:cubicBezTo>
                    <a:close/>
                  </a:path>
                </a:pathLst>
              </a:custGeom>
              <a:solidFill>
                <a:srgbClr val="194281"/>
              </a:solidFill>
              <a:ln cap="sq">
                <a:noFill/>
                <a:prstDash val="solid"/>
                <a:miter/>
              </a:ln>
            </p:spPr>
          </p:sp>
          <p:sp>
            <p:nvSpPr>
              <p:cNvPr id="21" name="TextBox 21"/>
              <p:cNvSpPr txBox="1"/>
              <p:nvPr/>
            </p:nvSpPr>
            <p:spPr>
              <a:xfrm>
                <a:off x="0" y="-38100"/>
                <a:ext cx="3487590" cy="4445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grpSp>
          <p:nvGrpSpPr>
            <p:cNvPr id="22" name="Group 22"/>
            <p:cNvGrpSpPr/>
            <p:nvPr/>
          </p:nvGrpSpPr>
          <p:grpSpPr>
            <a:xfrm>
              <a:off x="11553513" y="0"/>
              <a:ext cx="8415739" cy="1188684"/>
              <a:chOff x="0" y="0"/>
              <a:chExt cx="2877263" cy="406400"/>
            </a:xfrm>
          </p:grpSpPr>
          <p:sp>
            <p:nvSpPr>
              <p:cNvPr id="23" name="Freeform 23"/>
              <p:cNvSpPr/>
              <p:nvPr/>
            </p:nvSpPr>
            <p:spPr>
              <a:xfrm>
                <a:off x="0" y="0"/>
                <a:ext cx="2877263" cy="406400"/>
              </a:xfrm>
              <a:custGeom>
                <a:avLst/>
                <a:gdLst/>
                <a:ahLst/>
                <a:cxnLst/>
                <a:rect l="l" t="t" r="r" b="b"/>
                <a:pathLst>
                  <a:path w="2877263" h="406400">
                    <a:moveTo>
                      <a:pt x="2674063" y="0"/>
                    </a:moveTo>
                    <a:cubicBezTo>
                      <a:pt x="2786287" y="0"/>
                      <a:pt x="2877263" y="90976"/>
                      <a:pt x="2877263" y="203200"/>
                    </a:cubicBezTo>
                    <a:cubicBezTo>
                      <a:pt x="2877263" y="315424"/>
                      <a:pt x="2786287" y="406400"/>
                      <a:pt x="2674063" y="406400"/>
                    </a:cubicBezTo>
                    <a:lnTo>
                      <a:pt x="203200" y="406400"/>
                    </a:lnTo>
                    <a:cubicBezTo>
                      <a:pt x="90976" y="406400"/>
                      <a:pt x="0" y="315424"/>
                      <a:pt x="0" y="203200"/>
                    </a:cubicBezTo>
                    <a:cubicBezTo>
                      <a:pt x="0" y="90976"/>
                      <a:pt x="90976" y="0"/>
                      <a:pt x="203200" y="0"/>
                    </a:cubicBezTo>
                    <a:close/>
                  </a:path>
                </a:pathLst>
              </a:custGeom>
              <a:solidFill>
                <a:srgbClr val="194281"/>
              </a:solidFill>
              <a:ln cap="sq">
                <a:noFill/>
                <a:prstDash val="solid"/>
                <a:miter/>
              </a:ln>
            </p:spPr>
          </p:sp>
          <p:sp>
            <p:nvSpPr>
              <p:cNvPr id="24" name="TextBox 24"/>
              <p:cNvSpPr txBox="1"/>
              <p:nvPr/>
            </p:nvSpPr>
            <p:spPr>
              <a:xfrm>
                <a:off x="0" y="-38100"/>
                <a:ext cx="2877263" cy="4445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25" name="AutoShape 25"/>
            <p:cNvSpPr/>
            <p:nvPr/>
          </p:nvSpPr>
          <p:spPr>
            <a:xfrm>
              <a:off x="10200893" y="594342"/>
              <a:ext cx="1352621" cy="0"/>
            </a:xfrm>
            <a:prstGeom prst="line">
              <a:avLst/>
            </a:prstGeom>
            <a:ln w="50800" cap="flat">
              <a:solidFill>
                <a:srgbClr val="194281"/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26" name="Freeform 26"/>
            <p:cNvSpPr/>
            <p:nvPr/>
          </p:nvSpPr>
          <p:spPr>
            <a:xfrm>
              <a:off x="585648" y="241695"/>
              <a:ext cx="998647" cy="705295"/>
            </a:xfrm>
            <a:custGeom>
              <a:avLst/>
              <a:gdLst/>
              <a:ahLst/>
              <a:cxnLst/>
              <a:rect l="l" t="t" r="r" b="b"/>
              <a:pathLst>
                <a:path w="998647" h="705295">
                  <a:moveTo>
                    <a:pt x="0" y="0"/>
                  </a:moveTo>
                  <a:lnTo>
                    <a:pt x="998647" y="0"/>
                  </a:lnTo>
                  <a:lnTo>
                    <a:pt x="998647" y="705294"/>
                  </a:lnTo>
                  <a:lnTo>
                    <a:pt x="0" y="70529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7" name="Freeform 27"/>
            <p:cNvSpPr/>
            <p:nvPr/>
          </p:nvSpPr>
          <p:spPr>
            <a:xfrm>
              <a:off x="811555" y="398476"/>
              <a:ext cx="546834" cy="391732"/>
            </a:xfrm>
            <a:custGeom>
              <a:avLst/>
              <a:gdLst/>
              <a:ahLst/>
              <a:cxnLst/>
              <a:rect l="l" t="t" r="r" b="b"/>
              <a:pathLst>
                <a:path w="546834" h="391732">
                  <a:moveTo>
                    <a:pt x="0" y="0"/>
                  </a:moveTo>
                  <a:lnTo>
                    <a:pt x="546833" y="0"/>
                  </a:lnTo>
                  <a:lnTo>
                    <a:pt x="546833" y="391732"/>
                  </a:lnTo>
                  <a:lnTo>
                    <a:pt x="0" y="3917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8" name="TextBox 28"/>
            <p:cNvSpPr txBox="1"/>
            <p:nvPr/>
          </p:nvSpPr>
          <p:spPr>
            <a:xfrm>
              <a:off x="1812895" y="216729"/>
              <a:ext cx="8147271" cy="69814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4480"/>
                </a:lnSpc>
              </a:pPr>
              <a:r>
                <a:rPr lang="en-US" sz="3200" b="1" i="1" spc="224">
                  <a:solidFill>
                    <a:srgbClr val="F8F0E1"/>
                  </a:solidFill>
                  <a:latin typeface="Nunito Bold Italics"/>
                  <a:ea typeface="Nunito Bold Italics"/>
                  <a:cs typeface="Nunito Bold Italics"/>
                  <a:sym typeface="Nunito Bold Italics"/>
                </a:rPr>
                <a:t>STT DUTA BANGSA</a:t>
              </a:r>
            </a:p>
          </p:txBody>
        </p:sp>
        <p:sp>
          <p:nvSpPr>
            <p:cNvPr id="29" name="TextBox 29"/>
            <p:cNvSpPr txBox="1"/>
            <p:nvPr/>
          </p:nvSpPr>
          <p:spPr>
            <a:xfrm>
              <a:off x="12168024" y="216729"/>
              <a:ext cx="7186717" cy="69807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480"/>
                </a:lnSpc>
              </a:pPr>
              <a:r>
                <a:rPr lang="en-US" sz="3200" b="1" i="1" spc="224">
                  <a:solidFill>
                    <a:srgbClr val="F8F0E1"/>
                  </a:solidFill>
                  <a:latin typeface="Nunito Bold Italics"/>
                  <a:ea typeface="Nunito Bold Italics"/>
                  <a:cs typeface="Nunito Bold Italics"/>
                  <a:sym typeface="Nunito Bold Italics"/>
                </a:rPr>
                <a:t>SEMINAR PROPOSAL</a:t>
              </a:r>
            </a:p>
          </p:txBody>
        </p:sp>
      </p:grpSp>
      <p:sp>
        <p:nvSpPr>
          <p:cNvPr id="30" name="Freeform 30"/>
          <p:cNvSpPr/>
          <p:nvPr/>
        </p:nvSpPr>
        <p:spPr>
          <a:xfrm>
            <a:off x="1655530" y="5562996"/>
            <a:ext cx="3098174" cy="2710902"/>
          </a:xfrm>
          <a:custGeom>
            <a:avLst/>
            <a:gdLst/>
            <a:ahLst/>
            <a:cxnLst/>
            <a:rect l="l" t="t" r="r" b="b"/>
            <a:pathLst>
              <a:path w="3098174" h="2710902">
                <a:moveTo>
                  <a:pt x="0" y="0"/>
                </a:moveTo>
                <a:lnTo>
                  <a:pt x="3098174" y="0"/>
                </a:lnTo>
                <a:lnTo>
                  <a:pt x="3098174" y="2710903"/>
                </a:lnTo>
                <a:lnTo>
                  <a:pt x="0" y="2710903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31" name="TextBox 31"/>
          <p:cNvSpPr txBox="1"/>
          <p:nvPr/>
        </p:nvSpPr>
        <p:spPr>
          <a:xfrm>
            <a:off x="2492085" y="2076982"/>
            <a:ext cx="13303830" cy="34860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20"/>
              </a:lnSpc>
            </a:pPr>
            <a:r>
              <a:rPr lang="en-US" sz="4600" b="1" i="1" spc="115" dirty="0">
                <a:solidFill>
                  <a:srgbClr val="000000"/>
                </a:solidFill>
                <a:latin typeface="Roboto Bold Italics"/>
                <a:ea typeface="Roboto Bold Italics"/>
                <a:cs typeface="Roboto Bold Italics"/>
                <a:sym typeface="Roboto Bold Italics"/>
              </a:rPr>
              <a:t>RANCANG BANGUN MINIATUR SISTEM MONITOR DAN KONTROL LEVEL AIR PADA TOREN RUMAH MENGGUNAKAN ULTRASONIK SENSOR BERBASIS MIKROKONTROLER ATMEGA 328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6284703" y="5824210"/>
            <a:ext cx="5718594" cy="7714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299"/>
              </a:lnSpc>
            </a:pPr>
            <a:r>
              <a:rPr lang="en-US" sz="4499" b="1" i="1">
                <a:solidFill>
                  <a:srgbClr val="000000"/>
                </a:solidFill>
                <a:latin typeface="Roboto Bold Italics"/>
                <a:ea typeface="Roboto Bold Italics"/>
                <a:cs typeface="Roboto Bold Italics"/>
                <a:sym typeface="Roboto Bold Italics"/>
              </a:rPr>
              <a:t>Riri Aula Rahmah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7203096" y="6718543"/>
            <a:ext cx="3881807" cy="5142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000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NIM : 221571204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6017577" y="7355699"/>
            <a:ext cx="6916527" cy="5142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000" spc="90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PROGRAM STUDI TEKNIK ELEKTRO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7839961" y="7973806"/>
            <a:ext cx="2608078" cy="5898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 b="1" i="1">
                <a:solidFill>
                  <a:srgbClr val="000000"/>
                </a:solidFill>
                <a:latin typeface="Roboto Bold Italics"/>
                <a:ea typeface="Roboto Bold Italics"/>
                <a:cs typeface="Roboto Bold Italics"/>
                <a:sym typeface="Roboto Bold Italics"/>
              </a:rPr>
              <a:t>2025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0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>
            <a:extLst>
              <a:ext uri="{FF2B5EF4-FFF2-40B4-BE49-F238E27FC236}">
                <a16:creationId xmlns:a16="http://schemas.microsoft.com/office/drawing/2014/main" id="{9596B655-C54B-4AEF-9B7D-9434B5324A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86499" y="3034403"/>
            <a:ext cx="5410200" cy="6489655"/>
          </a:xfrm>
          <a:prstGeom prst="rect">
            <a:avLst/>
          </a:prstGeom>
        </p:spPr>
      </p:pic>
      <p:grpSp>
        <p:nvGrpSpPr>
          <p:cNvPr id="2" name="Group 2"/>
          <p:cNvGrpSpPr/>
          <p:nvPr/>
        </p:nvGrpSpPr>
        <p:grpSpPr>
          <a:xfrm>
            <a:off x="0" y="9900179"/>
            <a:ext cx="18288000" cy="386821"/>
            <a:chOff x="0" y="0"/>
            <a:chExt cx="4816593" cy="10187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16592" cy="101879"/>
            </a:xfrm>
            <a:custGeom>
              <a:avLst/>
              <a:gdLst/>
              <a:ahLst/>
              <a:cxnLst/>
              <a:rect l="l" t="t" r="r" b="b"/>
              <a:pathLst>
                <a:path w="4816592" h="101879">
                  <a:moveTo>
                    <a:pt x="0" y="0"/>
                  </a:moveTo>
                  <a:lnTo>
                    <a:pt x="4816592" y="0"/>
                  </a:lnTo>
                  <a:lnTo>
                    <a:pt x="4816592" y="101879"/>
                  </a:lnTo>
                  <a:lnTo>
                    <a:pt x="0" y="101879"/>
                  </a:lnTo>
                  <a:close/>
                </a:path>
              </a:pathLst>
            </a:custGeom>
            <a:solidFill>
              <a:srgbClr val="194281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816593" cy="13997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AutoShape 5"/>
          <p:cNvSpPr/>
          <p:nvPr/>
        </p:nvSpPr>
        <p:spPr>
          <a:xfrm flipV="1">
            <a:off x="0" y="9730319"/>
            <a:ext cx="18287996" cy="25200"/>
          </a:xfrm>
          <a:prstGeom prst="line">
            <a:avLst/>
          </a:prstGeom>
          <a:ln w="28575" cap="flat">
            <a:solidFill>
              <a:srgbClr val="194281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6" name="Group 6"/>
          <p:cNvGrpSpPr/>
          <p:nvPr/>
        </p:nvGrpSpPr>
        <p:grpSpPr>
          <a:xfrm>
            <a:off x="16084934" y="9029700"/>
            <a:ext cx="1419978" cy="1202118"/>
            <a:chOff x="0" y="0"/>
            <a:chExt cx="660400" cy="559078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660400" cy="559078"/>
            </a:xfrm>
            <a:custGeom>
              <a:avLst/>
              <a:gdLst/>
              <a:ahLst/>
              <a:cxnLst/>
              <a:rect l="l" t="t" r="r" b="b"/>
              <a:pathLst>
                <a:path w="660400" h="559078">
                  <a:moveTo>
                    <a:pt x="220252" y="19070"/>
                  </a:moveTo>
                  <a:cubicBezTo>
                    <a:pt x="254000" y="7556"/>
                    <a:pt x="292600" y="0"/>
                    <a:pt x="330378" y="0"/>
                  </a:cubicBezTo>
                  <a:cubicBezTo>
                    <a:pt x="368157" y="0"/>
                    <a:pt x="404509" y="6476"/>
                    <a:pt x="438009" y="17990"/>
                  </a:cubicBezTo>
                  <a:cubicBezTo>
                    <a:pt x="438723" y="18350"/>
                    <a:pt x="439435" y="18350"/>
                    <a:pt x="440148" y="18710"/>
                  </a:cubicBezTo>
                  <a:cubicBezTo>
                    <a:pt x="565955" y="64765"/>
                    <a:pt x="658618" y="186379"/>
                    <a:pt x="660400" y="322866"/>
                  </a:cubicBezTo>
                  <a:lnTo>
                    <a:pt x="660400" y="559078"/>
                  </a:lnTo>
                  <a:lnTo>
                    <a:pt x="0" y="559078"/>
                  </a:lnTo>
                  <a:lnTo>
                    <a:pt x="0" y="323041"/>
                  </a:lnTo>
                  <a:cubicBezTo>
                    <a:pt x="1782" y="185660"/>
                    <a:pt x="93019" y="64045"/>
                    <a:pt x="220252" y="19070"/>
                  </a:cubicBezTo>
                  <a:close/>
                </a:path>
              </a:pathLst>
            </a:custGeom>
            <a:solidFill>
              <a:srgbClr val="F8F0E1"/>
            </a:solidFill>
            <a:ln w="28575" cap="sq">
              <a:solidFill>
                <a:srgbClr val="194281"/>
              </a:solidFill>
              <a:prstDash val="solid"/>
              <a:miter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0" y="88900"/>
              <a:ext cx="660400" cy="47017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783088" y="582943"/>
            <a:ext cx="7650670" cy="891513"/>
            <a:chOff x="0" y="0"/>
            <a:chExt cx="3487590" cy="4064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3487590" cy="406400"/>
            </a:xfrm>
            <a:custGeom>
              <a:avLst/>
              <a:gdLst/>
              <a:ahLst/>
              <a:cxnLst/>
              <a:rect l="l" t="t" r="r" b="b"/>
              <a:pathLst>
                <a:path w="3487590" h="406400">
                  <a:moveTo>
                    <a:pt x="3284390" y="0"/>
                  </a:moveTo>
                  <a:cubicBezTo>
                    <a:pt x="3396614" y="0"/>
                    <a:pt x="3487590" y="90976"/>
                    <a:pt x="3487590" y="203200"/>
                  </a:cubicBezTo>
                  <a:cubicBezTo>
                    <a:pt x="3487590" y="315424"/>
                    <a:pt x="3396614" y="406400"/>
                    <a:pt x="3284390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28575" cap="sq">
              <a:solidFill>
                <a:srgbClr val="194281"/>
              </a:solidFill>
              <a:prstDash val="solid"/>
              <a:miter/>
            </a:ln>
          </p:spPr>
        </p:sp>
        <p:sp>
          <p:nvSpPr>
            <p:cNvPr id="11" name="TextBox 11"/>
            <p:cNvSpPr txBox="1"/>
            <p:nvPr/>
          </p:nvSpPr>
          <p:spPr>
            <a:xfrm>
              <a:off x="0" y="-38100"/>
              <a:ext cx="3487590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1193108" y="582943"/>
            <a:ext cx="6311804" cy="891513"/>
            <a:chOff x="0" y="0"/>
            <a:chExt cx="2877263" cy="4064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2877263" cy="406400"/>
            </a:xfrm>
            <a:custGeom>
              <a:avLst/>
              <a:gdLst/>
              <a:ahLst/>
              <a:cxnLst/>
              <a:rect l="l" t="t" r="r" b="b"/>
              <a:pathLst>
                <a:path w="2877263" h="406400">
                  <a:moveTo>
                    <a:pt x="2674063" y="0"/>
                  </a:moveTo>
                  <a:cubicBezTo>
                    <a:pt x="2786287" y="0"/>
                    <a:pt x="2877263" y="90976"/>
                    <a:pt x="2877263" y="203200"/>
                  </a:cubicBezTo>
                  <a:cubicBezTo>
                    <a:pt x="2877263" y="315424"/>
                    <a:pt x="2786287" y="406400"/>
                    <a:pt x="2674063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28575" cap="sq">
              <a:solidFill>
                <a:srgbClr val="194281"/>
              </a:solidFill>
              <a:prstDash val="solid"/>
              <a:miter/>
            </a:ln>
          </p:spPr>
        </p:sp>
        <p:sp>
          <p:nvSpPr>
            <p:cNvPr id="14" name="TextBox 14"/>
            <p:cNvSpPr txBox="1"/>
            <p:nvPr/>
          </p:nvSpPr>
          <p:spPr>
            <a:xfrm>
              <a:off x="0" y="-38100"/>
              <a:ext cx="2877263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5" name="AutoShape 15"/>
          <p:cNvSpPr/>
          <p:nvPr/>
        </p:nvSpPr>
        <p:spPr>
          <a:xfrm>
            <a:off x="8433758" y="1028700"/>
            <a:ext cx="2758905" cy="0"/>
          </a:xfrm>
          <a:prstGeom prst="line">
            <a:avLst/>
          </a:prstGeom>
          <a:ln w="28575" cap="flat">
            <a:solidFill>
              <a:srgbClr val="194281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6" name="Freeform 16"/>
          <p:cNvSpPr/>
          <p:nvPr/>
        </p:nvSpPr>
        <p:spPr>
          <a:xfrm>
            <a:off x="1144874" y="740077"/>
            <a:ext cx="817341" cy="577247"/>
          </a:xfrm>
          <a:custGeom>
            <a:avLst/>
            <a:gdLst/>
            <a:ahLst/>
            <a:cxnLst/>
            <a:rect l="l" t="t" r="r" b="b"/>
            <a:pathLst>
              <a:path w="817341" h="577247">
                <a:moveTo>
                  <a:pt x="0" y="0"/>
                </a:moveTo>
                <a:lnTo>
                  <a:pt x="817340" y="0"/>
                </a:lnTo>
                <a:lnTo>
                  <a:pt x="817340" y="577246"/>
                </a:lnTo>
                <a:lnTo>
                  <a:pt x="0" y="57724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>
            <a:off x="1329767" y="868394"/>
            <a:ext cx="447555" cy="320612"/>
          </a:xfrm>
          <a:custGeom>
            <a:avLst/>
            <a:gdLst/>
            <a:ahLst/>
            <a:cxnLst/>
            <a:rect l="l" t="t" r="r" b="b"/>
            <a:pathLst>
              <a:path w="447555" h="320612">
                <a:moveTo>
                  <a:pt x="0" y="0"/>
                </a:moveTo>
                <a:lnTo>
                  <a:pt x="447555" y="0"/>
                </a:lnTo>
                <a:lnTo>
                  <a:pt x="447555" y="320612"/>
                </a:lnTo>
                <a:lnTo>
                  <a:pt x="0" y="32061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8" name="TextBox 18"/>
          <p:cNvSpPr txBox="1"/>
          <p:nvPr/>
        </p:nvSpPr>
        <p:spPr>
          <a:xfrm>
            <a:off x="4964404" y="1870120"/>
            <a:ext cx="8359191" cy="12033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99"/>
              </a:lnSpc>
            </a:pPr>
            <a:r>
              <a:rPr lang="en-US" sz="6999" b="1" i="1">
                <a:solidFill>
                  <a:srgbClr val="194281"/>
                </a:solidFill>
                <a:latin typeface="Roboto Bold Italics"/>
                <a:ea typeface="Roboto Bold Italics"/>
                <a:cs typeface="Roboto Bold Italics"/>
                <a:sym typeface="Roboto Bold Italics"/>
              </a:rPr>
              <a:t>Perancangan Sistem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6293146" y="9579240"/>
            <a:ext cx="1003553" cy="5378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</a:pPr>
            <a:r>
              <a:rPr lang="en-US" sz="3200" b="1" i="1">
                <a:solidFill>
                  <a:srgbClr val="194281"/>
                </a:solidFill>
                <a:latin typeface="Nunito Bold Italics"/>
                <a:ea typeface="Nunito Bold Italics"/>
                <a:cs typeface="Nunito Bold Italics"/>
                <a:sym typeface="Nunito Bold Italics"/>
              </a:rPr>
              <a:t>09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2142759" y="731203"/>
            <a:ext cx="6110453" cy="5378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480"/>
              </a:lnSpc>
            </a:pPr>
            <a:r>
              <a:rPr lang="en-US" sz="3200" b="1" i="1" spc="224">
                <a:solidFill>
                  <a:srgbClr val="194281"/>
                </a:solidFill>
                <a:latin typeface="Nunito Bold Italics"/>
                <a:ea typeface="Nunito Bold Italics"/>
                <a:cs typeface="Nunito Bold Italics"/>
                <a:sym typeface="Nunito Bold Italics"/>
              </a:rPr>
              <a:t>STT DUTA BANGSA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11653991" y="731203"/>
            <a:ext cx="5390038" cy="5378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</a:pPr>
            <a:r>
              <a:rPr lang="en-US" sz="3200" b="1" i="1" spc="224">
                <a:solidFill>
                  <a:srgbClr val="194281"/>
                </a:solidFill>
                <a:latin typeface="Nunito Bold Italics"/>
                <a:ea typeface="Nunito Bold Italics"/>
                <a:cs typeface="Nunito Bold Italics"/>
                <a:sym typeface="Nunito Bold Italics"/>
              </a:rPr>
              <a:t>SEMINAR PROPOSAL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783088" y="3180045"/>
            <a:ext cx="10808671" cy="630685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879"/>
              </a:lnSpc>
            </a:pPr>
            <a:r>
              <a:rPr lang="en-US" sz="2800" b="1" dirty="0" err="1">
                <a:solidFill>
                  <a:srgbClr val="000000"/>
                </a:solidFill>
                <a:latin typeface="Nunito Bold"/>
                <a:ea typeface="Nunito Bold"/>
                <a:cs typeface="Nunito Bold"/>
                <a:sym typeface="Nunito Bold"/>
              </a:rPr>
              <a:t>Perangkat</a:t>
            </a:r>
            <a:r>
              <a:rPr lang="en-US" sz="2800" b="1" dirty="0">
                <a:solidFill>
                  <a:srgbClr val="000000"/>
                </a:solidFill>
                <a:latin typeface="Nunito Bold"/>
                <a:ea typeface="Nunito Bold"/>
                <a:cs typeface="Nunito Bold"/>
                <a:sym typeface="Nunito Bold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Nunito Bold"/>
                <a:ea typeface="Nunito Bold"/>
                <a:cs typeface="Nunito Bold"/>
                <a:sym typeface="Nunito Bold"/>
              </a:rPr>
              <a:t>Keras</a:t>
            </a:r>
            <a:r>
              <a:rPr lang="en-US" sz="2800" b="1" dirty="0">
                <a:solidFill>
                  <a:srgbClr val="000000"/>
                </a:solidFill>
                <a:latin typeface="Nunito Bold"/>
                <a:ea typeface="Nunito Bold"/>
                <a:cs typeface="Nunito Bold"/>
                <a:sym typeface="Nunito Bold"/>
              </a:rPr>
              <a:t>:</a:t>
            </a:r>
          </a:p>
          <a:p>
            <a:pPr marL="906775" lvl="1" indent="-453388" algn="l">
              <a:lnSpc>
                <a:spcPts val="5879"/>
              </a:lnSpc>
              <a:buFont typeface="Arial"/>
              <a:buChar char="•"/>
            </a:pPr>
            <a:r>
              <a:rPr lang="en-US" sz="2800" dirty="0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Arduino Uno, HC-SR04, LCD I2C, Relay 5V, </a:t>
            </a:r>
            <a:r>
              <a:rPr lang="en-US" sz="2800" dirty="0" err="1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Pompa</a:t>
            </a:r>
            <a:r>
              <a:rPr lang="en-US" sz="2800" dirty="0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 DC Mini.</a:t>
            </a:r>
          </a:p>
          <a:p>
            <a:pPr algn="l">
              <a:lnSpc>
                <a:spcPts val="5879"/>
              </a:lnSpc>
            </a:pPr>
            <a:r>
              <a:rPr lang="en-US" sz="2800" b="1" dirty="0" err="1">
                <a:solidFill>
                  <a:srgbClr val="000000"/>
                </a:solidFill>
                <a:latin typeface="Nunito Bold"/>
                <a:ea typeface="Nunito Bold"/>
                <a:cs typeface="Nunito Bold"/>
                <a:sym typeface="Nunito Bold"/>
              </a:rPr>
              <a:t>Perangkat</a:t>
            </a:r>
            <a:r>
              <a:rPr lang="en-US" sz="2800" b="1" dirty="0">
                <a:solidFill>
                  <a:srgbClr val="000000"/>
                </a:solidFill>
                <a:latin typeface="Nunito Bold"/>
                <a:ea typeface="Nunito Bold"/>
                <a:cs typeface="Nunito Bold"/>
                <a:sym typeface="Nunito Bold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Nunito Bold"/>
                <a:ea typeface="Nunito Bold"/>
                <a:cs typeface="Nunito Bold"/>
                <a:sym typeface="Nunito Bold"/>
              </a:rPr>
              <a:t>Lunak</a:t>
            </a:r>
            <a:r>
              <a:rPr lang="en-US" sz="2800" b="1" dirty="0">
                <a:solidFill>
                  <a:srgbClr val="000000"/>
                </a:solidFill>
                <a:latin typeface="Nunito Bold"/>
                <a:ea typeface="Nunito Bold"/>
                <a:cs typeface="Nunito Bold"/>
                <a:sym typeface="Nunito Bold"/>
              </a:rPr>
              <a:t>:</a:t>
            </a:r>
          </a:p>
          <a:p>
            <a:pPr marL="906775" lvl="1" indent="-453388" algn="l">
              <a:lnSpc>
                <a:spcPts val="5879"/>
              </a:lnSpc>
              <a:buFont typeface="Arial"/>
              <a:buChar char="•"/>
            </a:pPr>
            <a:r>
              <a:rPr lang="en-US" sz="2800" dirty="0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Bahasa C++ via Arduino IDE.</a:t>
            </a:r>
          </a:p>
          <a:p>
            <a:pPr marL="0" marR="0" algn="just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800" b="1" kern="100" dirty="0">
                <a:effectLst/>
                <a:latin typeface="Nunito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Rangkaian </a:t>
            </a:r>
            <a:r>
              <a:rPr lang="en-US" sz="2800" b="1" kern="100" dirty="0" err="1">
                <a:effectLst/>
                <a:latin typeface="Nunito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elektronik</a:t>
            </a:r>
            <a:r>
              <a:rPr lang="en-US" sz="2800" b="1" kern="100" dirty="0">
                <a:effectLst/>
                <a:latin typeface="Nunito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kern="100" dirty="0" err="1">
                <a:effectLst/>
                <a:latin typeface="Nunito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dirancang</a:t>
            </a:r>
            <a:r>
              <a:rPr lang="en-US" sz="2800" b="1" kern="100" dirty="0">
                <a:effectLst/>
                <a:latin typeface="Nunito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kern="100" dirty="0" err="1">
                <a:effectLst/>
                <a:latin typeface="Nunito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sebagai</a:t>
            </a:r>
            <a:r>
              <a:rPr lang="en-US" sz="2800" b="1" kern="100" dirty="0">
                <a:effectLst/>
                <a:latin typeface="Nunito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 berikut:</a:t>
            </a:r>
          </a:p>
          <a:p>
            <a:pPr marL="342900" marR="0" lvl="0" indent="-3429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800" kern="100" dirty="0">
                <a:effectLst/>
                <a:latin typeface="Nunito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Sensor HC-SR04 </a:t>
            </a:r>
            <a:r>
              <a:rPr lang="en-US" sz="2800" kern="100" dirty="0" err="1">
                <a:effectLst/>
                <a:latin typeface="Nunito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dihubungkan</a:t>
            </a:r>
            <a:r>
              <a:rPr lang="en-US" sz="2800" kern="100" dirty="0">
                <a:effectLst/>
                <a:latin typeface="Nunito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 ke pin Trig (D9) dan Echo (D8).</a:t>
            </a:r>
          </a:p>
          <a:p>
            <a:pPr marL="342900" marR="0" lvl="0" indent="-3429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800" kern="100" dirty="0">
                <a:effectLst/>
                <a:latin typeface="Nunito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LCD I2C </a:t>
            </a:r>
            <a:r>
              <a:rPr lang="en-US" sz="2800" kern="100" dirty="0" err="1">
                <a:effectLst/>
                <a:latin typeface="Nunito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dihubungkan</a:t>
            </a:r>
            <a:r>
              <a:rPr lang="en-US" sz="2800" kern="100" dirty="0">
                <a:effectLst/>
                <a:latin typeface="Nunito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 ke pin SDA (A4) dan SCL (A5).</a:t>
            </a:r>
          </a:p>
          <a:p>
            <a:pPr marL="342900" marR="0" lvl="0" indent="-3429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800" kern="100" dirty="0">
                <a:effectLst/>
                <a:latin typeface="Nunito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Relay </a:t>
            </a:r>
            <a:r>
              <a:rPr lang="en-US" sz="2800" kern="100" dirty="0" err="1">
                <a:effectLst/>
                <a:latin typeface="Nunito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dihubungkan</a:t>
            </a:r>
            <a:r>
              <a:rPr lang="en-US" sz="2800" kern="100" dirty="0">
                <a:effectLst/>
                <a:latin typeface="Nunito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 ke pin D7 Arduino.</a:t>
            </a:r>
          </a:p>
          <a:p>
            <a:pPr marL="342900" marR="0" lvl="0" indent="-342900" algn="just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US" sz="2800" kern="100" dirty="0" err="1">
                <a:effectLst/>
                <a:latin typeface="Nunito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Pompa</a:t>
            </a:r>
            <a:r>
              <a:rPr lang="en-US" sz="2800" kern="100" dirty="0">
                <a:effectLst/>
                <a:latin typeface="Nunito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air DC </a:t>
            </a:r>
            <a:r>
              <a:rPr lang="en-US" sz="2800" kern="100" dirty="0" err="1">
                <a:effectLst/>
                <a:latin typeface="Nunito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dihubungkan</a:t>
            </a:r>
            <a:r>
              <a:rPr lang="en-US" sz="2800" kern="100" dirty="0">
                <a:effectLst/>
                <a:latin typeface="Nunito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 ke </a:t>
            </a:r>
            <a:r>
              <a:rPr lang="en-US" sz="2800" kern="100" dirty="0" err="1">
                <a:effectLst/>
                <a:latin typeface="Nunito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kontak</a:t>
            </a:r>
            <a:r>
              <a:rPr lang="en-US" sz="2800" kern="100" dirty="0">
                <a:effectLst/>
                <a:latin typeface="Nunito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NO (Normally Open) relay.</a:t>
            </a:r>
            <a:endParaRPr lang="en-US" sz="2800" dirty="0">
              <a:solidFill>
                <a:srgbClr val="000000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0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9900179"/>
            <a:ext cx="18288000" cy="386821"/>
            <a:chOff x="0" y="0"/>
            <a:chExt cx="4816593" cy="10187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16592" cy="101879"/>
            </a:xfrm>
            <a:custGeom>
              <a:avLst/>
              <a:gdLst/>
              <a:ahLst/>
              <a:cxnLst/>
              <a:rect l="l" t="t" r="r" b="b"/>
              <a:pathLst>
                <a:path w="4816592" h="101879">
                  <a:moveTo>
                    <a:pt x="0" y="0"/>
                  </a:moveTo>
                  <a:lnTo>
                    <a:pt x="4816592" y="0"/>
                  </a:lnTo>
                  <a:lnTo>
                    <a:pt x="4816592" y="101879"/>
                  </a:lnTo>
                  <a:lnTo>
                    <a:pt x="0" y="101879"/>
                  </a:lnTo>
                  <a:close/>
                </a:path>
              </a:pathLst>
            </a:custGeom>
            <a:solidFill>
              <a:srgbClr val="194281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816593" cy="13997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AutoShape 5"/>
          <p:cNvSpPr/>
          <p:nvPr/>
        </p:nvSpPr>
        <p:spPr>
          <a:xfrm flipV="1">
            <a:off x="0" y="9785499"/>
            <a:ext cx="18288000" cy="1"/>
          </a:xfrm>
          <a:prstGeom prst="line">
            <a:avLst/>
          </a:prstGeom>
          <a:ln w="28575" cap="flat">
            <a:solidFill>
              <a:srgbClr val="194281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6" name="Group 6"/>
          <p:cNvGrpSpPr/>
          <p:nvPr/>
        </p:nvGrpSpPr>
        <p:grpSpPr>
          <a:xfrm>
            <a:off x="16084934" y="9029700"/>
            <a:ext cx="1419978" cy="1202118"/>
            <a:chOff x="0" y="0"/>
            <a:chExt cx="660400" cy="559078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660400" cy="559078"/>
            </a:xfrm>
            <a:custGeom>
              <a:avLst/>
              <a:gdLst/>
              <a:ahLst/>
              <a:cxnLst/>
              <a:rect l="l" t="t" r="r" b="b"/>
              <a:pathLst>
                <a:path w="660400" h="559078">
                  <a:moveTo>
                    <a:pt x="220252" y="19070"/>
                  </a:moveTo>
                  <a:cubicBezTo>
                    <a:pt x="254000" y="7556"/>
                    <a:pt x="292600" y="0"/>
                    <a:pt x="330378" y="0"/>
                  </a:cubicBezTo>
                  <a:cubicBezTo>
                    <a:pt x="368157" y="0"/>
                    <a:pt x="404509" y="6476"/>
                    <a:pt x="438009" y="17990"/>
                  </a:cubicBezTo>
                  <a:cubicBezTo>
                    <a:pt x="438723" y="18350"/>
                    <a:pt x="439435" y="18350"/>
                    <a:pt x="440148" y="18710"/>
                  </a:cubicBezTo>
                  <a:cubicBezTo>
                    <a:pt x="565955" y="64765"/>
                    <a:pt x="658618" y="186379"/>
                    <a:pt x="660400" y="322866"/>
                  </a:cubicBezTo>
                  <a:lnTo>
                    <a:pt x="660400" y="559078"/>
                  </a:lnTo>
                  <a:lnTo>
                    <a:pt x="0" y="559078"/>
                  </a:lnTo>
                  <a:lnTo>
                    <a:pt x="0" y="323041"/>
                  </a:lnTo>
                  <a:cubicBezTo>
                    <a:pt x="1782" y="185660"/>
                    <a:pt x="93019" y="64045"/>
                    <a:pt x="220252" y="19070"/>
                  </a:cubicBezTo>
                  <a:close/>
                </a:path>
              </a:pathLst>
            </a:custGeom>
            <a:solidFill>
              <a:srgbClr val="F8F0E1"/>
            </a:solidFill>
            <a:ln w="28575" cap="sq">
              <a:solidFill>
                <a:srgbClr val="194281"/>
              </a:solidFill>
              <a:prstDash val="solid"/>
              <a:miter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0" y="88900"/>
              <a:ext cx="660400" cy="47017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783088" y="582943"/>
            <a:ext cx="7650670" cy="891513"/>
            <a:chOff x="0" y="0"/>
            <a:chExt cx="3487590" cy="4064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3487590" cy="406400"/>
            </a:xfrm>
            <a:custGeom>
              <a:avLst/>
              <a:gdLst/>
              <a:ahLst/>
              <a:cxnLst/>
              <a:rect l="l" t="t" r="r" b="b"/>
              <a:pathLst>
                <a:path w="3487590" h="406400">
                  <a:moveTo>
                    <a:pt x="3284390" y="0"/>
                  </a:moveTo>
                  <a:cubicBezTo>
                    <a:pt x="3396614" y="0"/>
                    <a:pt x="3487590" y="90976"/>
                    <a:pt x="3487590" y="203200"/>
                  </a:cubicBezTo>
                  <a:cubicBezTo>
                    <a:pt x="3487590" y="315424"/>
                    <a:pt x="3396614" y="406400"/>
                    <a:pt x="3284390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28575" cap="sq">
              <a:solidFill>
                <a:srgbClr val="194281"/>
              </a:solidFill>
              <a:prstDash val="solid"/>
              <a:miter/>
            </a:ln>
          </p:spPr>
        </p:sp>
        <p:sp>
          <p:nvSpPr>
            <p:cNvPr id="11" name="TextBox 11"/>
            <p:cNvSpPr txBox="1"/>
            <p:nvPr/>
          </p:nvSpPr>
          <p:spPr>
            <a:xfrm>
              <a:off x="0" y="-38100"/>
              <a:ext cx="3487590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1193108" y="582943"/>
            <a:ext cx="6311804" cy="891513"/>
            <a:chOff x="0" y="0"/>
            <a:chExt cx="2877263" cy="4064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2877263" cy="406400"/>
            </a:xfrm>
            <a:custGeom>
              <a:avLst/>
              <a:gdLst/>
              <a:ahLst/>
              <a:cxnLst/>
              <a:rect l="l" t="t" r="r" b="b"/>
              <a:pathLst>
                <a:path w="2877263" h="406400">
                  <a:moveTo>
                    <a:pt x="2674063" y="0"/>
                  </a:moveTo>
                  <a:cubicBezTo>
                    <a:pt x="2786287" y="0"/>
                    <a:pt x="2877263" y="90976"/>
                    <a:pt x="2877263" y="203200"/>
                  </a:cubicBezTo>
                  <a:cubicBezTo>
                    <a:pt x="2877263" y="315424"/>
                    <a:pt x="2786287" y="406400"/>
                    <a:pt x="2674063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28575" cap="sq">
              <a:solidFill>
                <a:srgbClr val="194281"/>
              </a:solidFill>
              <a:prstDash val="solid"/>
              <a:miter/>
            </a:ln>
          </p:spPr>
        </p:sp>
        <p:sp>
          <p:nvSpPr>
            <p:cNvPr id="14" name="TextBox 14"/>
            <p:cNvSpPr txBox="1"/>
            <p:nvPr/>
          </p:nvSpPr>
          <p:spPr>
            <a:xfrm>
              <a:off x="0" y="-38100"/>
              <a:ext cx="2877263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5" name="AutoShape 15"/>
          <p:cNvSpPr/>
          <p:nvPr/>
        </p:nvSpPr>
        <p:spPr>
          <a:xfrm>
            <a:off x="8433758" y="1028700"/>
            <a:ext cx="2758905" cy="0"/>
          </a:xfrm>
          <a:prstGeom prst="line">
            <a:avLst/>
          </a:prstGeom>
          <a:ln w="28575" cap="flat">
            <a:solidFill>
              <a:srgbClr val="194281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6" name="Freeform 16"/>
          <p:cNvSpPr/>
          <p:nvPr/>
        </p:nvSpPr>
        <p:spPr>
          <a:xfrm>
            <a:off x="1144874" y="740077"/>
            <a:ext cx="817341" cy="577247"/>
          </a:xfrm>
          <a:custGeom>
            <a:avLst/>
            <a:gdLst/>
            <a:ahLst/>
            <a:cxnLst/>
            <a:rect l="l" t="t" r="r" b="b"/>
            <a:pathLst>
              <a:path w="817341" h="577247">
                <a:moveTo>
                  <a:pt x="0" y="0"/>
                </a:moveTo>
                <a:lnTo>
                  <a:pt x="817340" y="0"/>
                </a:lnTo>
                <a:lnTo>
                  <a:pt x="817340" y="577246"/>
                </a:lnTo>
                <a:lnTo>
                  <a:pt x="0" y="57724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>
            <a:off x="1329767" y="868394"/>
            <a:ext cx="447555" cy="320612"/>
          </a:xfrm>
          <a:custGeom>
            <a:avLst/>
            <a:gdLst/>
            <a:ahLst/>
            <a:cxnLst/>
            <a:rect l="l" t="t" r="r" b="b"/>
            <a:pathLst>
              <a:path w="447555" h="320612">
                <a:moveTo>
                  <a:pt x="0" y="0"/>
                </a:moveTo>
                <a:lnTo>
                  <a:pt x="447555" y="0"/>
                </a:lnTo>
                <a:lnTo>
                  <a:pt x="447555" y="320612"/>
                </a:lnTo>
                <a:lnTo>
                  <a:pt x="0" y="32061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8" name="TextBox 18"/>
          <p:cNvSpPr txBox="1"/>
          <p:nvPr/>
        </p:nvSpPr>
        <p:spPr>
          <a:xfrm>
            <a:off x="3285248" y="1791351"/>
            <a:ext cx="10804920" cy="12033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99"/>
              </a:lnSpc>
            </a:pPr>
            <a:r>
              <a:rPr lang="en-US" sz="6999" b="1" i="1" dirty="0">
                <a:solidFill>
                  <a:srgbClr val="194281"/>
                </a:solidFill>
                <a:latin typeface="Roboto Bold Italics"/>
                <a:ea typeface="Roboto Bold Italics"/>
                <a:cs typeface="Roboto Bold Italics"/>
                <a:sym typeface="Roboto Bold Italics"/>
              </a:rPr>
              <a:t>Diagram </a:t>
            </a:r>
            <a:r>
              <a:rPr lang="en-US" sz="6999" b="1" i="1" dirty="0" err="1">
                <a:solidFill>
                  <a:srgbClr val="194281"/>
                </a:solidFill>
                <a:latin typeface="Roboto Bold Italics"/>
                <a:ea typeface="Roboto Bold Italics"/>
                <a:cs typeface="Roboto Bold Italics"/>
                <a:sym typeface="Roboto Bold Italics"/>
              </a:rPr>
              <a:t>Pengawatan</a:t>
            </a:r>
            <a:endParaRPr lang="en-US" sz="6999" b="1" i="1" dirty="0">
              <a:solidFill>
                <a:srgbClr val="194281"/>
              </a:solidFill>
              <a:latin typeface="Roboto Bold Italics"/>
              <a:ea typeface="Roboto Bold Italics"/>
              <a:cs typeface="Roboto Bold Italics"/>
              <a:sym typeface="Roboto Bold Italics"/>
            </a:endParaRPr>
          </a:p>
        </p:txBody>
      </p:sp>
      <p:sp>
        <p:nvSpPr>
          <p:cNvPr id="19" name="TextBox 19"/>
          <p:cNvSpPr txBox="1"/>
          <p:nvPr/>
        </p:nvSpPr>
        <p:spPr>
          <a:xfrm>
            <a:off x="16293146" y="9579240"/>
            <a:ext cx="1003553" cy="5378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</a:pPr>
            <a:r>
              <a:rPr lang="en-US" sz="3200" b="1" i="1">
                <a:solidFill>
                  <a:srgbClr val="194281"/>
                </a:solidFill>
                <a:latin typeface="Nunito Bold Italics"/>
                <a:ea typeface="Nunito Bold Italics"/>
                <a:cs typeface="Nunito Bold Italics"/>
                <a:sym typeface="Nunito Bold Italics"/>
              </a:rPr>
              <a:t>10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2142759" y="731203"/>
            <a:ext cx="6110453" cy="5378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480"/>
              </a:lnSpc>
            </a:pPr>
            <a:r>
              <a:rPr lang="en-US" sz="3200" b="1" i="1" spc="224">
                <a:solidFill>
                  <a:srgbClr val="194281"/>
                </a:solidFill>
                <a:latin typeface="Nunito Bold Italics"/>
                <a:ea typeface="Nunito Bold Italics"/>
                <a:cs typeface="Nunito Bold Italics"/>
                <a:sym typeface="Nunito Bold Italics"/>
              </a:rPr>
              <a:t>STT DUTA BANGSA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11653991" y="731203"/>
            <a:ext cx="5390038" cy="5378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</a:pPr>
            <a:r>
              <a:rPr lang="en-US" sz="3200" b="1" i="1" spc="224">
                <a:solidFill>
                  <a:srgbClr val="194281"/>
                </a:solidFill>
                <a:latin typeface="Nunito Bold Italics"/>
                <a:ea typeface="Nunito Bold Italics"/>
                <a:cs typeface="Nunito Bold Italics"/>
                <a:sym typeface="Nunito Bold Italics"/>
              </a:rPr>
              <a:t>SEMINAR PROPOSAL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B0A7C8CB-5B7D-42B6-9BC5-F6F596A55D2A}"/>
              </a:ext>
            </a:extLst>
          </p:cNvPr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2769" y="3242674"/>
            <a:ext cx="13339631" cy="62442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0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>
            <a:extLst>
              <a:ext uri="{FF2B5EF4-FFF2-40B4-BE49-F238E27FC236}">
                <a16:creationId xmlns:a16="http://schemas.microsoft.com/office/drawing/2014/main" id="{EEB38CF3-082E-4643-9F72-2A2E041762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65377" y="3024657"/>
            <a:ext cx="6140935" cy="6386043"/>
          </a:xfrm>
          <a:prstGeom prst="rect">
            <a:avLst/>
          </a:prstGeom>
        </p:spPr>
      </p:pic>
      <p:grpSp>
        <p:nvGrpSpPr>
          <p:cNvPr id="2" name="Group 2"/>
          <p:cNvGrpSpPr/>
          <p:nvPr/>
        </p:nvGrpSpPr>
        <p:grpSpPr>
          <a:xfrm>
            <a:off x="0" y="9900179"/>
            <a:ext cx="18288000" cy="386821"/>
            <a:chOff x="0" y="0"/>
            <a:chExt cx="4816593" cy="10187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16592" cy="101879"/>
            </a:xfrm>
            <a:custGeom>
              <a:avLst/>
              <a:gdLst/>
              <a:ahLst/>
              <a:cxnLst/>
              <a:rect l="l" t="t" r="r" b="b"/>
              <a:pathLst>
                <a:path w="4816592" h="101879">
                  <a:moveTo>
                    <a:pt x="0" y="0"/>
                  </a:moveTo>
                  <a:lnTo>
                    <a:pt x="4816592" y="0"/>
                  </a:lnTo>
                  <a:lnTo>
                    <a:pt x="4816592" y="101879"/>
                  </a:lnTo>
                  <a:lnTo>
                    <a:pt x="0" y="101879"/>
                  </a:lnTo>
                  <a:close/>
                </a:path>
              </a:pathLst>
            </a:custGeom>
            <a:solidFill>
              <a:srgbClr val="194281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816593" cy="13997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AutoShape 5"/>
          <p:cNvSpPr/>
          <p:nvPr/>
        </p:nvSpPr>
        <p:spPr>
          <a:xfrm flipV="1">
            <a:off x="0" y="9785499"/>
            <a:ext cx="18288000" cy="1"/>
          </a:xfrm>
          <a:prstGeom prst="line">
            <a:avLst/>
          </a:prstGeom>
          <a:ln w="28575" cap="flat">
            <a:solidFill>
              <a:srgbClr val="194281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6" name="Group 6"/>
          <p:cNvGrpSpPr/>
          <p:nvPr/>
        </p:nvGrpSpPr>
        <p:grpSpPr>
          <a:xfrm>
            <a:off x="16084934" y="9029700"/>
            <a:ext cx="1419978" cy="1202118"/>
            <a:chOff x="0" y="0"/>
            <a:chExt cx="660400" cy="559078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660400" cy="559078"/>
            </a:xfrm>
            <a:custGeom>
              <a:avLst/>
              <a:gdLst/>
              <a:ahLst/>
              <a:cxnLst/>
              <a:rect l="l" t="t" r="r" b="b"/>
              <a:pathLst>
                <a:path w="660400" h="559078">
                  <a:moveTo>
                    <a:pt x="220252" y="19070"/>
                  </a:moveTo>
                  <a:cubicBezTo>
                    <a:pt x="254000" y="7556"/>
                    <a:pt x="292600" y="0"/>
                    <a:pt x="330378" y="0"/>
                  </a:cubicBezTo>
                  <a:cubicBezTo>
                    <a:pt x="368157" y="0"/>
                    <a:pt x="404509" y="6476"/>
                    <a:pt x="438009" y="17990"/>
                  </a:cubicBezTo>
                  <a:cubicBezTo>
                    <a:pt x="438723" y="18350"/>
                    <a:pt x="439435" y="18350"/>
                    <a:pt x="440148" y="18710"/>
                  </a:cubicBezTo>
                  <a:cubicBezTo>
                    <a:pt x="565955" y="64765"/>
                    <a:pt x="658618" y="186379"/>
                    <a:pt x="660400" y="322866"/>
                  </a:cubicBezTo>
                  <a:lnTo>
                    <a:pt x="660400" y="559078"/>
                  </a:lnTo>
                  <a:lnTo>
                    <a:pt x="0" y="559078"/>
                  </a:lnTo>
                  <a:lnTo>
                    <a:pt x="0" y="323041"/>
                  </a:lnTo>
                  <a:cubicBezTo>
                    <a:pt x="1782" y="185660"/>
                    <a:pt x="93019" y="64045"/>
                    <a:pt x="220252" y="19070"/>
                  </a:cubicBezTo>
                  <a:close/>
                </a:path>
              </a:pathLst>
            </a:custGeom>
            <a:solidFill>
              <a:srgbClr val="F8F0E1"/>
            </a:solidFill>
            <a:ln w="28575" cap="sq">
              <a:solidFill>
                <a:srgbClr val="194281"/>
              </a:solidFill>
              <a:prstDash val="solid"/>
              <a:miter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0" y="88900"/>
              <a:ext cx="660400" cy="47017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783088" y="582943"/>
            <a:ext cx="7650670" cy="891513"/>
            <a:chOff x="0" y="0"/>
            <a:chExt cx="3487590" cy="4064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3487590" cy="406400"/>
            </a:xfrm>
            <a:custGeom>
              <a:avLst/>
              <a:gdLst/>
              <a:ahLst/>
              <a:cxnLst/>
              <a:rect l="l" t="t" r="r" b="b"/>
              <a:pathLst>
                <a:path w="3487590" h="406400">
                  <a:moveTo>
                    <a:pt x="3284390" y="0"/>
                  </a:moveTo>
                  <a:cubicBezTo>
                    <a:pt x="3396614" y="0"/>
                    <a:pt x="3487590" y="90976"/>
                    <a:pt x="3487590" y="203200"/>
                  </a:cubicBezTo>
                  <a:cubicBezTo>
                    <a:pt x="3487590" y="315424"/>
                    <a:pt x="3396614" y="406400"/>
                    <a:pt x="3284390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28575" cap="sq">
              <a:solidFill>
                <a:srgbClr val="194281"/>
              </a:solidFill>
              <a:prstDash val="solid"/>
              <a:miter/>
            </a:ln>
          </p:spPr>
        </p:sp>
        <p:sp>
          <p:nvSpPr>
            <p:cNvPr id="11" name="TextBox 11"/>
            <p:cNvSpPr txBox="1"/>
            <p:nvPr/>
          </p:nvSpPr>
          <p:spPr>
            <a:xfrm>
              <a:off x="0" y="-38100"/>
              <a:ext cx="3487590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1193108" y="582943"/>
            <a:ext cx="6311804" cy="891513"/>
            <a:chOff x="0" y="0"/>
            <a:chExt cx="2877263" cy="4064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2877263" cy="406400"/>
            </a:xfrm>
            <a:custGeom>
              <a:avLst/>
              <a:gdLst/>
              <a:ahLst/>
              <a:cxnLst/>
              <a:rect l="l" t="t" r="r" b="b"/>
              <a:pathLst>
                <a:path w="2877263" h="406400">
                  <a:moveTo>
                    <a:pt x="2674063" y="0"/>
                  </a:moveTo>
                  <a:cubicBezTo>
                    <a:pt x="2786287" y="0"/>
                    <a:pt x="2877263" y="90976"/>
                    <a:pt x="2877263" y="203200"/>
                  </a:cubicBezTo>
                  <a:cubicBezTo>
                    <a:pt x="2877263" y="315424"/>
                    <a:pt x="2786287" y="406400"/>
                    <a:pt x="2674063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28575" cap="sq">
              <a:solidFill>
                <a:srgbClr val="194281"/>
              </a:solidFill>
              <a:prstDash val="solid"/>
              <a:miter/>
            </a:ln>
          </p:spPr>
        </p:sp>
        <p:sp>
          <p:nvSpPr>
            <p:cNvPr id="14" name="TextBox 14"/>
            <p:cNvSpPr txBox="1"/>
            <p:nvPr/>
          </p:nvSpPr>
          <p:spPr>
            <a:xfrm>
              <a:off x="0" y="-38100"/>
              <a:ext cx="2877263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5" name="AutoShape 15"/>
          <p:cNvSpPr/>
          <p:nvPr/>
        </p:nvSpPr>
        <p:spPr>
          <a:xfrm>
            <a:off x="8433758" y="1028700"/>
            <a:ext cx="2758905" cy="0"/>
          </a:xfrm>
          <a:prstGeom prst="line">
            <a:avLst/>
          </a:prstGeom>
          <a:ln w="28575" cap="flat">
            <a:solidFill>
              <a:srgbClr val="194281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6" name="Freeform 16"/>
          <p:cNvSpPr/>
          <p:nvPr/>
        </p:nvSpPr>
        <p:spPr>
          <a:xfrm>
            <a:off x="1144874" y="740077"/>
            <a:ext cx="817341" cy="577247"/>
          </a:xfrm>
          <a:custGeom>
            <a:avLst/>
            <a:gdLst/>
            <a:ahLst/>
            <a:cxnLst/>
            <a:rect l="l" t="t" r="r" b="b"/>
            <a:pathLst>
              <a:path w="817341" h="577247">
                <a:moveTo>
                  <a:pt x="0" y="0"/>
                </a:moveTo>
                <a:lnTo>
                  <a:pt x="817340" y="0"/>
                </a:lnTo>
                <a:lnTo>
                  <a:pt x="817340" y="577246"/>
                </a:lnTo>
                <a:lnTo>
                  <a:pt x="0" y="57724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>
            <a:off x="1329767" y="868394"/>
            <a:ext cx="447555" cy="320612"/>
          </a:xfrm>
          <a:custGeom>
            <a:avLst/>
            <a:gdLst/>
            <a:ahLst/>
            <a:cxnLst/>
            <a:rect l="l" t="t" r="r" b="b"/>
            <a:pathLst>
              <a:path w="447555" h="320612">
                <a:moveTo>
                  <a:pt x="0" y="0"/>
                </a:moveTo>
                <a:lnTo>
                  <a:pt x="447555" y="0"/>
                </a:lnTo>
                <a:lnTo>
                  <a:pt x="447555" y="320612"/>
                </a:lnTo>
                <a:lnTo>
                  <a:pt x="0" y="32061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8" name="TextBox 18"/>
          <p:cNvSpPr txBox="1"/>
          <p:nvPr/>
        </p:nvSpPr>
        <p:spPr>
          <a:xfrm>
            <a:off x="3285248" y="1791351"/>
            <a:ext cx="10804920" cy="12033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99"/>
              </a:lnSpc>
            </a:pPr>
            <a:r>
              <a:rPr lang="en-US" sz="6999" b="1" i="1" dirty="0">
                <a:solidFill>
                  <a:srgbClr val="194281"/>
                </a:solidFill>
                <a:latin typeface="Roboto Bold Italics"/>
                <a:ea typeface="Roboto Bold Italics"/>
                <a:cs typeface="Roboto Bold Italics"/>
                <a:sym typeface="Roboto Bold Italics"/>
              </a:rPr>
              <a:t>Program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6293146" y="9579240"/>
            <a:ext cx="1003553" cy="5378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</a:pPr>
            <a:r>
              <a:rPr lang="en-US" sz="3200" b="1" i="1">
                <a:solidFill>
                  <a:srgbClr val="194281"/>
                </a:solidFill>
                <a:latin typeface="Nunito Bold Italics"/>
                <a:ea typeface="Nunito Bold Italics"/>
                <a:cs typeface="Nunito Bold Italics"/>
                <a:sym typeface="Nunito Bold Italics"/>
              </a:rPr>
              <a:t>10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2142759" y="731203"/>
            <a:ext cx="6110453" cy="5378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480"/>
              </a:lnSpc>
            </a:pPr>
            <a:r>
              <a:rPr lang="en-US" sz="3200" b="1" i="1" spc="224">
                <a:solidFill>
                  <a:srgbClr val="194281"/>
                </a:solidFill>
                <a:latin typeface="Nunito Bold Italics"/>
                <a:ea typeface="Nunito Bold Italics"/>
                <a:cs typeface="Nunito Bold Italics"/>
                <a:sym typeface="Nunito Bold Italics"/>
              </a:rPr>
              <a:t>STT DUTA BANGSA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11653991" y="731203"/>
            <a:ext cx="5390038" cy="5378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</a:pPr>
            <a:r>
              <a:rPr lang="en-US" sz="3200" b="1" i="1" spc="224">
                <a:solidFill>
                  <a:srgbClr val="194281"/>
                </a:solidFill>
                <a:latin typeface="Nunito Bold Italics"/>
                <a:ea typeface="Nunito Bold Italics"/>
                <a:cs typeface="Nunito Bold Italics"/>
                <a:sym typeface="Nunito Bold Italics"/>
              </a:rPr>
              <a:t>SEMINAR PROPOSAL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10A4318B-A8A4-4B99-9358-A90D3D69DC17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7833" t="13541" r="43557" b="16667"/>
          <a:stretch/>
        </p:blipFill>
        <p:spPr>
          <a:xfrm>
            <a:off x="0" y="2924544"/>
            <a:ext cx="6324600" cy="6545524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BEB0F5D7-91DE-46FE-BDE2-30C4F05EF68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98765" y="2999492"/>
            <a:ext cx="5740835" cy="6411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79222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0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9900179"/>
            <a:ext cx="18288000" cy="386821"/>
            <a:chOff x="0" y="0"/>
            <a:chExt cx="4816593" cy="10187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16592" cy="101879"/>
            </a:xfrm>
            <a:custGeom>
              <a:avLst/>
              <a:gdLst/>
              <a:ahLst/>
              <a:cxnLst/>
              <a:rect l="l" t="t" r="r" b="b"/>
              <a:pathLst>
                <a:path w="4816592" h="101879">
                  <a:moveTo>
                    <a:pt x="0" y="0"/>
                  </a:moveTo>
                  <a:lnTo>
                    <a:pt x="4816592" y="0"/>
                  </a:lnTo>
                  <a:lnTo>
                    <a:pt x="4816592" y="101879"/>
                  </a:lnTo>
                  <a:lnTo>
                    <a:pt x="0" y="101879"/>
                  </a:lnTo>
                  <a:close/>
                </a:path>
              </a:pathLst>
            </a:custGeom>
            <a:solidFill>
              <a:srgbClr val="194281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816593" cy="13997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AutoShape 5"/>
          <p:cNvSpPr/>
          <p:nvPr/>
        </p:nvSpPr>
        <p:spPr>
          <a:xfrm flipV="1">
            <a:off x="0" y="9785499"/>
            <a:ext cx="18288000" cy="1"/>
          </a:xfrm>
          <a:prstGeom prst="line">
            <a:avLst/>
          </a:prstGeom>
          <a:ln w="28575" cap="flat">
            <a:solidFill>
              <a:srgbClr val="194281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6" name="Group 6"/>
          <p:cNvGrpSpPr/>
          <p:nvPr/>
        </p:nvGrpSpPr>
        <p:grpSpPr>
          <a:xfrm>
            <a:off x="16084934" y="9029700"/>
            <a:ext cx="1419978" cy="1202118"/>
            <a:chOff x="0" y="0"/>
            <a:chExt cx="660400" cy="559078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660400" cy="559078"/>
            </a:xfrm>
            <a:custGeom>
              <a:avLst/>
              <a:gdLst/>
              <a:ahLst/>
              <a:cxnLst/>
              <a:rect l="l" t="t" r="r" b="b"/>
              <a:pathLst>
                <a:path w="660400" h="559078">
                  <a:moveTo>
                    <a:pt x="220252" y="19070"/>
                  </a:moveTo>
                  <a:cubicBezTo>
                    <a:pt x="254000" y="7556"/>
                    <a:pt x="292600" y="0"/>
                    <a:pt x="330378" y="0"/>
                  </a:cubicBezTo>
                  <a:cubicBezTo>
                    <a:pt x="368157" y="0"/>
                    <a:pt x="404509" y="6476"/>
                    <a:pt x="438009" y="17990"/>
                  </a:cubicBezTo>
                  <a:cubicBezTo>
                    <a:pt x="438723" y="18350"/>
                    <a:pt x="439435" y="18350"/>
                    <a:pt x="440148" y="18710"/>
                  </a:cubicBezTo>
                  <a:cubicBezTo>
                    <a:pt x="565955" y="64765"/>
                    <a:pt x="658618" y="186379"/>
                    <a:pt x="660400" y="322866"/>
                  </a:cubicBezTo>
                  <a:lnTo>
                    <a:pt x="660400" y="559078"/>
                  </a:lnTo>
                  <a:lnTo>
                    <a:pt x="0" y="559078"/>
                  </a:lnTo>
                  <a:lnTo>
                    <a:pt x="0" y="323041"/>
                  </a:lnTo>
                  <a:cubicBezTo>
                    <a:pt x="1782" y="185660"/>
                    <a:pt x="93019" y="64045"/>
                    <a:pt x="220252" y="19070"/>
                  </a:cubicBezTo>
                  <a:close/>
                </a:path>
              </a:pathLst>
            </a:custGeom>
            <a:solidFill>
              <a:srgbClr val="F8F0E1"/>
            </a:solidFill>
            <a:ln w="28575" cap="sq">
              <a:solidFill>
                <a:srgbClr val="194281"/>
              </a:solidFill>
              <a:prstDash val="solid"/>
              <a:miter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0" y="88900"/>
              <a:ext cx="660400" cy="47017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783088" y="582943"/>
            <a:ext cx="7650670" cy="891513"/>
            <a:chOff x="0" y="0"/>
            <a:chExt cx="3487590" cy="4064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3487590" cy="406400"/>
            </a:xfrm>
            <a:custGeom>
              <a:avLst/>
              <a:gdLst/>
              <a:ahLst/>
              <a:cxnLst/>
              <a:rect l="l" t="t" r="r" b="b"/>
              <a:pathLst>
                <a:path w="3487590" h="406400">
                  <a:moveTo>
                    <a:pt x="3284390" y="0"/>
                  </a:moveTo>
                  <a:cubicBezTo>
                    <a:pt x="3396614" y="0"/>
                    <a:pt x="3487590" y="90976"/>
                    <a:pt x="3487590" y="203200"/>
                  </a:cubicBezTo>
                  <a:cubicBezTo>
                    <a:pt x="3487590" y="315424"/>
                    <a:pt x="3396614" y="406400"/>
                    <a:pt x="3284390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28575" cap="sq">
              <a:solidFill>
                <a:srgbClr val="194281"/>
              </a:solidFill>
              <a:prstDash val="solid"/>
              <a:miter/>
            </a:ln>
          </p:spPr>
        </p:sp>
        <p:sp>
          <p:nvSpPr>
            <p:cNvPr id="11" name="TextBox 11"/>
            <p:cNvSpPr txBox="1"/>
            <p:nvPr/>
          </p:nvSpPr>
          <p:spPr>
            <a:xfrm>
              <a:off x="0" y="-38100"/>
              <a:ext cx="3487590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1193108" y="582943"/>
            <a:ext cx="6311804" cy="891513"/>
            <a:chOff x="0" y="0"/>
            <a:chExt cx="2877263" cy="4064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2877263" cy="406400"/>
            </a:xfrm>
            <a:custGeom>
              <a:avLst/>
              <a:gdLst/>
              <a:ahLst/>
              <a:cxnLst/>
              <a:rect l="l" t="t" r="r" b="b"/>
              <a:pathLst>
                <a:path w="2877263" h="406400">
                  <a:moveTo>
                    <a:pt x="2674063" y="0"/>
                  </a:moveTo>
                  <a:cubicBezTo>
                    <a:pt x="2786287" y="0"/>
                    <a:pt x="2877263" y="90976"/>
                    <a:pt x="2877263" y="203200"/>
                  </a:cubicBezTo>
                  <a:cubicBezTo>
                    <a:pt x="2877263" y="315424"/>
                    <a:pt x="2786287" y="406400"/>
                    <a:pt x="2674063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28575" cap="sq">
              <a:solidFill>
                <a:srgbClr val="194281"/>
              </a:solidFill>
              <a:prstDash val="solid"/>
              <a:miter/>
            </a:ln>
          </p:spPr>
        </p:sp>
        <p:sp>
          <p:nvSpPr>
            <p:cNvPr id="14" name="TextBox 14"/>
            <p:cNvSpPr txBox="1"/>
            <p:nvPr/>
          </p:nvSpPr>
          <p:spPr>
            <a:xfrm>
              <a:off x="0" y="-38100"/>
              <a:ext cx="2877263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5" name="AutoShape 15"/>
          <p:cNvSpPr/>
          <p:nvPr/>
        </p:nvSpPr>
        <p:spPr>
          <a:xfrm>
            <a:off x="8433758" y="1028700"/>
            <a:ext cx="2758905" cy="0"/>
          </a:xfrm>
          <a:prstGeom prst="line">
            <a:avLst/>
          </a:prstGeom>
          <a:ln w="28575" cap="flat">
            <a:solidFill>
              <a:srgbClr val="194281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6" name="Freeform 16"/>
          <p:cNvSpPr/>
          <p:nvPr/>
        </p:nvSpPr>
        <p:spPr>
          <a:xfrm>
            <a:off x="1144874" y="740077"/>
            <a:ext cx="817341" cy="577247"/>
          </a:xfrm>
          <a:custGeom>
            <a:avLst/>
            <a:gdLst/>
            <a:ahLst/>
            <a:cxnLst/>
            <a:rect l="l" t="t" r="r" b="b"/>
            <a:pathLst>
              <a:path w="817341" h="577247">
                <a:moveTo>
                  <a:pt x="0" y="0"/>
                </a:moveTo>
                <a:lnTo>
                  <a:pt x="817340" y="0"/>
                </a:lnTo>
                <a:lnTo>
                  <a:pt x="817340" y="577246"/>
                </a:lnTo>
                <a:lnTo>
                  <a:pt x="0" y="57724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>
            <a:off x="1329767" y="868394"/>
            <a:ext cx="447555" cy="320612"/>
          </a:xfrm>
          <a:custGeom>
            <a:avLst/>
            <a:gdLst/>
            <a:ahLst/>
            <a:cxnLst/>
            <a:rect l="l" t="t" r="r" b="b"/>
            <a:pathLst>
              <a:path w="447555" h="320612">
                <a:moveTo>
                  <a:pt x="0" y="0"/>
                </a:moveTo>
                <a:lnTo>
                  <a:pt x="447555" y="0"/>
                </a:lnTo>
                <a:lnTo>
                  <a:pt x="447555" y="320612"/>
                </a:lnTo>
                <a:lnTo>
                  <a:pt x="0" y="32061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8" name="TextBox 18"/>
          <p:cNvSpPr txBox="1"/>
          <p:nvPr/>
        </p:nvSpPr>
        <p:spPr>
          <a:xfrm>
            <a:off x="3285248" y="1791351"/>
            <a:ext cx="10804920" cy="12033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99"/>
              </a:lnSpc>
            </a:pPr>
            <a:r>
              <a:rPr lang="en-US" sz="6999" b="1" i="1">
                <a:solidFill>
                  <a:srgbClr val="194281"/>
                </a:solidFill>
                <a:latin typeface="Roboto Bold Italics"/>
                <a:ea typeface="Roboto Bold Italics"/>
                <a:cs typeface="Roboto Bold Italics"/>
                <a:sym typeface="Roboto Bold Italics"/>
              </a:rPr>
              <a:t>Implementasi &amp; Pengujian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6293146" y="9579240"/>
            <a:ext cx="1003553" cy="5378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</a:pPr>
            <a:r>
              <a:rPr lang="en-US" sz="3200" b="1" i="1">
                <a:solidFill>
                  <a:srgbClr val="194281"/>
                </a:solidFill>
                <a:latin typeface="Nunito Bold Italics"/>
                <a:ea typeface="Nunito Bold Italics"/>
                <a:cs typeface="Nunito Bold Italics"/>
                <a:sym typeface="Nunito Bold Italics"/>
              </a:rPr>
              <a:t>10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2142759" y="731203"/>
            <a:ext cx="6110453" cy="5378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480"/>
              </a:lnSpc>
            </a:pPr>
            <a:r>
              <a:rPr lang="en-US" sz="3200" b="1" i="1" spc="224">
                <a:solidFill>
                  <a:srgbClr val="194281"/>
                </a:solidFill>
                <a:latin typeface="Nunito Bold Italics"/>
                <a:ea typeface="Nunito Bold Italics"/>
                <a:cs typeface="Nunito Bold Italics"/>
                <a:sym typeface="Nunito Bold Italics"/>
              </a:rPr>
              <a:t>STT DUTA BANGSA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11653991" y="731203"/>
            <a:ext cx="5390038" cy="5378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</a:pPr>
            <a:r>
              <a:rPr lang="en-US" sz="3200" b="1" i="1" spc="224">
                <a:solidFill>
                  <a:srgbClr val="194281"/>
                </a:solidFill>
                <a:latin typeface="Nunito Bold Italics"/>
                <a:ea typeface="Nunito Bold Italics"/>
                <a:cs typeface="Nunito Bold Italics"/>
                <a:sym typeface="Nunito Bold Italics"/>
              </a:rPr>
              <a:t>SEMINAR PROPOSAL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783088" y="3688242"/>
            <a:ext cx="16906875" cy="45121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879"/>
              </a:lnSpc>
            </a:pPr>
            <a:r>
              <a:rPr lang="en-US" sz="4199" b="1" dirty="0" err="1">
                <a:solidFill>
                  <a:srgbClr val="000000"/>
                </a:solidFill>
                <a:latin typeface="Nunito Bold"/>
                <a:ea typeface="Nunito Bold"/>
                <a:cs typeface="Nunito Bold"/>
                <a:sym typeface="Nunito Bold"/>
              </a:rPr>
              <a:t>Tahapan</a:t>
            </a:r>
            <a:r>
              <a:rPr lang="en-US" sz="4199" b="1" dirty="0">
                <a:solidFill>
                  <a:srgbClr val="000000"/>
                </a:solidFill>
                <a:latin typeface="Nunito Bold"/>
                <a:ea typeface="Nunito Bold"/>
                <a:cs typeface="Nunito Bold"/>
                <a:sym typeface="Nunito Bold"/>
              </a:rPr>
              <a:t>:</a:t>
            </a:r>
          </a:p>
          <a:p>
            <a:pPr marL="906775" lvl="1" indent="-453388" algn="l">
              <a:lnSpc>
                <a:spcPts val="5879"/>
              </a:lnSpc>
              <a:buAutoNum type="arabicPeriod"/>
            </a:pPr>
            <a:r>
              <a:rPr lang="en-US" sz="4199" dirty="0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 </a:t>
            </a:r>
            <a:r>
              <a:rPr lang="en-US" sz="4199" dirty="0" err="1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Perakitan</a:t>
            </a:r>
            <a:r>
              <a:rPr lang="en-US" sz="4199" dirty="0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 Hardware sesuai wiring diagram.</a:t>
            </a:r>
          </a:p>
          <a:p>
            <a:pPr marL="906775" lvl="1" indent="-453388" algn="l">
              <a:lnSpc>
                <a:spcPts val="5879"/>
              </a:lnSpc>
              <a:buAutoNum type="arabicPeriod"/>
            </a:pPr>
            <a:r>
              <a:rPr lang="en-US" sz="4199" dirty="0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 Upload Program ke Arduino.</a:t>
            </a:r>
          </a:p>
          <a:p>
            <a:pPr marL="906775" lvl="1" indent="-453388" algn="l">
              <a:lnSpc>
                <a:spcPts val="5879"/>
              </a:lnSpc>
              <a:buAutoNum type="arabicPeriod"/>
            </a:pPr>
            <a:r>
              <a:rPr lang="en-US" sz="4199" dirty="0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 </a:t>
            </a:r>
            <a:r>
              <a:rPr lang="en-US" sz="4199" dirty="0" err="1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Kalibrasi</a:t>
            </a:r>
            <a:r>
              <a:rPr lang="en-US" sz="4199" dirty="0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 Sensor </a:t>
            </a:r>
            <a:r>
              <a:rPr lang="en-US" sz="4199" dirty="0" err="1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jarak</a:t>
            </a:r>
            <a:r>
              <a:rPr lang="en-US" sz="4199" dirty="0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 </a:t>
            </a:r>
            <a:r>
              <a:rPr lang="en-US" sz="4199" dirty="0" err="1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kosong</a:t>
            </a:r>
            <a:r>
              <a:rPr lang="en-US" sz="4199" dirty="0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 &amp; </a:t>
            </a:r>
            <a:r>
              <a:rPr lang="en-US" sz="4199" dirty="0" err="1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penuh</a:t>
            </a:r>
            <a:r>
              <a:rPr lang="en-US" sz="4199" dirty="0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</a:p>
          <a:p>
            <a:pPr marL="906775" lvl="1" indent="-453388" algn="l">
              <a:lnSpc>
                <a:spcPts val="5879"/>
              </a:lnSpc>
              <a:buAutoNum type="arabicPeriod"/>
            </a:pPr>
            <a:r>
              <a:rPr lang="en-US" sz="4199" dirty="0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 </a:t>
            </a:r>
            <a:r>
              <a:rPr lang="en-US" sz="4199" dirty="0" err="1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Pengujian</a:t>
            </a:r>
            <a:r>
              <a:rPr lang="en-US" sz="4199" dirty="0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 </a:t>
            </a:r>
            <a:r>
              <a:rPr lang="en-US" sz="4199" dirty="0" err="1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Fungsional</a:t>
            </a:r>
            <a:r>
              <a:rPr lang="en-US" sz="4199" dirty="0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: sensor, LCD, relay.</a:t>
            </a:r>
          </a:p>
          <a:p>
            <a:pPr marL="906775" lvl="1" indent="-453388" algn="l">
              <a:lnSpc>
                <a:spcPts val="5879"/>
              </a:lnSpc>
              <a:buAutoNum type="arabicPeriod"/>
            </a:pPr>
            <a:r>
              <a:rPr lang="en-US" sz="4199" dirty="0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 </a:t>
            </a:r>
            <a:r>
              <a:rPr lang="en-US" sz="4199" dirty="0" err="1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Pengujian</a:t>
            </a:r>
            <a:r>
              <a:rPr lang="en-US" sz="4199" dirty="0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 Kinerja: </a:t>
            </a:r>
            <a:r>
              <a:rPr lang="en-US" sz="4199" dirty="0" err="1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akurasi</a:t>
            </a:r>
            <a:r>
              <a:rPr lang="en-US" sz="4199" dirty="0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, </a:t>
            </a:r>
            <a:r>
              <a:rPr lang="en-US" sz="4199" dirty="0" err="1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respon</a:t>
            </a:r>
            <a:r>
              <a:rPr lang="en-US" sz="4199" dirty="0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 waktu, </a:t>
            </a:r>
            <a:r>
              <a:rPr lang="en-US" sz="4199" dirty="0" err="1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stabilitas</a:t>
            </a:r>
            <a:r>
              <a:rPr lang="en-US" sz="4199" dirty="0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 </a:t>
            </a:r>
            <a:r>
              <a:rPr lang="en-US" sz="4199" dirty="0" err="1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sistem</a:t>
            </a:r>
            <a:r>
              <a:rPr lang="en-US" sz="4199" dirty="0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670286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9428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flipV="1">
            <a:off x="-495076" y="9825843"/>
            <a:ext cx="19278152" cy="9525"/>
          </a:xfrm>
          <a:prstGeom prst="line">
            <a:avLst/>
          </a:prstGeom>
          <a:ln w="28575" cap="flat">
            <a:solidFill>
              <a:srgbClr val="F8F0E1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3" name="AutoShape 3"/>
          <p:cNvSpPr/>
          <p:nvPr/>
        </p:nvSpPr>
        <p:spPr>
          <a:xfrm flipV="1">
            <a:off x="-392552" y="9980119"/>
            <a:ext cx="19278152" cy="9525"/>
          </a:xfrm>
          <a:prstGeom prst="line">
            <a:avLst/>
          </a:prstGeom>
          <a:ln w="28575" cap="flat">
            <a:solidFill>
              <a:srgbClr val="F8F0E1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4" name="Group 4"/>
          <p:cNvGrpSpPr/>
          <p:nvPr/>
        </p:nvGrpSpPr>
        <p:grpSpPr>
          <a:xfrm>
            <a:off x="16084934" y="9029700"/>
            <a:ext cx="1419978" cy="1202118"/>
            <a:chOff x="0" y="0"/>
            <a:chExt cx="660400" cy="559078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660400" cy="559078"/>
            </a:xfrm>
            <a:custGeom>
              <a:avLst/>
              <a:gdLst/>
              <a:ahLst/>
              <a:cxnLst/>
              <a:rect l="l" t="t" r="r" b="b"/>
              <a:pathLst>
                <a:path w="660400" h="559078">
                  <a:moveTo>
                    <a:pt x="220252" y="19070"/>
                  </a:moveTo>
                  <a:cubicBezTo>
                    <a:pt x="254000" y="7556"/>
                    <a:pt x="292600" y="0"/>
                    <a:pt x="330378" y="0"/>
                  </a:cubicBezTo>
                  <a:cubicBezTo>
                    <a:pt x="368157" y="0"/>
                    <a:pt x="404509" y="6476"/>
                    <a:pt x="438009" y="17990"/>
                  </a:cubicBezTo>
                  <a:cubicBezTo>
                    <a:pt x="438723" y="18350"/>
                    <a:pt x="439435" y="18350"/>
                    <a:pt x="440148" y="18710"/>
                  </a:cubicBezTo>
                  <a:cubicBezTo>
                    <a:pt x="565955" y="64765"/>
                    <a:pt x="658618" y="186379"/>
                    <a:pt x="660400" y="322866"/>
                  </a:cubicBezTo>
                  <a:lnTo>
                    <a:pt x="660400" y="559078"/>
                  </a:lnTo>
                  <a:lnTo>
                    <a:pt x="0" y="559078"/>
                  </a:lnTo>
                  <a:lnTo>
                    <a:pt x="0" y="323041"/>
                  </a:lnTo>
                  <a:cubicBezTo>
                    <a:pt x="1782" y="185660"/>
                    <a:pt x="93019" y="64045"/>
                    <a:pt x="220252" y="19070"/>
                  </a:cubicBezTo>
                  <a:close/>
                </a:path>
              </a:pathLst>
            </a:custGeom>
            <a:solidFill>
              <a:srgbClr val="F8F0E1"/>
            </a:solidFill>
            <a:ln cap="sq">
              <a:noFill/>
              <a:prstDash val="solid"/>
              <a:miter/>
            </a:ln>
          </p:spPr>
        </p:sp>
        <p:sp>
          <p:nvSpPr>
            <p:cNvPr id="6" name="TextBox 6"/>
            <p:cNvSpPr txBox="1"/>
            <p:nvPr/>
          </p:nvSpPr>
          <p:spPr>
            <a:xfrm>
              <a:off x="0" y="88900"/>
              <a:ext cx="660400" cy="47017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783088" y="582943"/>
            <a:ext cx="7650670" cy="891513"/>
            <a:chOff x="0" y="0"/>
            <a:chExt cx="3487590" cy="4064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3487590" cy="406400"/>
            </a:xfrm>
            <a:custGeom>
              <a:avLst/>
              <a:gdLst/>
              <a:ahLst/>
              <a:cxnLst/>
              <a:rect l="l" t="t" r="r" b="b"/>
              <a:pathLst>
                <a:path w="3487590" h="406400">
                  <a:moveTo>
                    <a:pt x="3284390" y="0"/>
                  </a:moveTo>
                  <a:cubicBezTo>
                    <a:pt x="3396614" y="0"/>
                    <a:pt x="3487590" y="90976"/>
                    <a:pt x="3487590" y="203200"/>
                  </a:cubicBezTo>
                  <a:cubicBezTo>
                    <a:pt x="3487590" y="315424"/>
                    <a:pt x="3396614" y="406400"/>
                    <a:pt x="3284390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28575" cap="sq">
              <a:solidFill>
                <a:srgbClr val="F8F0E1"/>
              </a:solidFill>
              <a:prstDash val="solid"/>
              <a:miter/>
            </a:ln>
          </p:spPr>
        </p:sp>
        <p:sp>
          <p:nvSpPr>
            <p:cNvPr id="9" name="TextBox 9"/>
            <p:cNvSpPr txBox="1"/>
            <p:nvPr/>
          </p:nvSpPr>
          <p:spPr>
            <a:xfrm>
              <a:off x="0" y="-38100"/>
              <a:ext cx="3487590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11193108" y="582943"/>
            <a:ext cx="6311804" cy="891513"/>
            <a:chOff x="0" y="0"/>
            <a:chExt cx="2877263" cy="40640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2877263" cy="406400"/>
            </a:xfrm>
            <a:custGeom>
              <a:avLst/>
              <a:gdLst/>
              <a:ahLst/>
              <a:cxnLst/>
              <a:rect l="l" t="t" r="r" b="b"/>
              <a:pathLst>
                <a:path w="2877263" h="406400">
                  <a:moveTo>
                    <a:pt x="2674063" y="0"/>
                  </a:moveTo>
                  <a:cubicBezTo>
                    <a:pt x="2786287" y="0"/>
                    <a:pt x="2877263" y="90976"/>
                    <a:pt x="2877263" y="203200"/>
                  </a:cubicBezTo>
                  <a:cubicBezTo>
                    <a:pt x="2877263" y="315424"/>
                    <a:pt x="2786287" y="406400"/>
                    <a:pt x="2674063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28575" cap="sq">
              <a:solidFill>
                <a:srgbClr val="F8F0E1"/>
              </a:solidFill>
              <a:prstDash val="solid"/>
              <a:miter/>
            </a:ln>
          </p:spPr>
        </p:sp>
        <p:sp>
          <p:nvSpPr>
            <p:cNvPr id="12" name="TextBox 12"/>
            <p:cNvSpPr txBox="1"/>
            <p:nvPr/>
          </p:nvSpPr>
          <p:spPr>
            <a:xfrm>
              <a:off x="0" y="-38100"/>
              <a:ext cx="2877263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3" name="AutoShape 13"/>
          <p:cNvSpPr/>
          <p:nvPr/>
        </p:nvSpPr>
        <p:spPr>
          <a:xfrm>
            <a:off x="8433758" y="1028700"/>
            <a:ext cx="2758905" cy="0"/>
          </a:xfrm>
          <a:prstGeom prst="line">
            <a:avLst/>
          </a:prstGeom>
          <a:ln w="28575" cap="flat">
            <a:solidFill>
              <a:srgbClr val="F8F0E1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4" name="Freeform 14"/>
          <p:cNvSpPr/>
          <p:nvPr/>
        </p:nvSpPr>
        <p:spPr>
          <a:xfrm>
            <a:off x="1144874" y="740077"/>
            <a:ext cx="817341" cy="577247"/>
          </a:xfrm>
          <a:custGeom>
            <a:avLst/>
            <a:gdLst/>
            <a:ahLst/>
            <a:cxnLst/>
            <a:rect l="l" t="t" r="r" b="b"/>
            <a:pathLst>
              <a:path w="817341" h="577247">
                <a:moveTo>
                  <a:pt x="0" y="0"/>
                </a:moveTo>
                <a:lnTo>
                  <a:pt x="817340" y="0"/>
                </a:lnTo>
                <a:lnTo>
                  <a:pt x="817340" y="577246"/>
                </a:lnTo>
                <a:lnTo>
                  <a:pt x="0" y="57724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1329767" y="868394"/>
            <a:ext cx="447555" cy="320612"/>
          </a:xfrm>
          <a:custGeom>
            <a:avLst/>
            <a:gdLst/>
            <a:ahLst/>
            <a:cxnLst/>
            <a:rect l="l" t="t" r="r" b="b"/>
            <a:pathLst>
              <a:path w="447555" h="320612">
                <a:moveTo>
                  <a:pt x="0" y="0"/>
                </a:moveTo>
                <a:lnTo>
                  <a:pt x="447555" y="0"/>
                </a:lnTo>
                <a:lnTo>
                  <a:pt x="447555" y="320612"/>
                </a:lnTo>
                <a:lnTo>
                  <a:pt x="0" y="32061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6" name="AutoShape 16"/>
          <p:cNvSpPr/>
          <p:nvPr/>
        </p:nvSpPr>
        <p:spPr>
          <a:xfrm>
            <a:off x="1329767" y="4946332"/>
            <a:ext cx="6492240" cy="0"/>
          </a:xfrm>
          <a:prstGeom prst="line">
            <a:avLst/>
          </a:prstGeom>
          <a:ln w="28575" cap="flat">
            <a:solidFill>
              <a:srgbClr val="F8F0E1"/>
            </a:solidFill>
            <a:prstDash val="solid"/>
            <a:headEnd type="diamond" w="lg" len="lg"/>
            <a:tailEnd type="none" w="sm" len="sm"/>
          </a:ln>
        </p:spPr>
      </p:sp>
      <p:grpSp>
        <p:nvGrpSpPr>
          <p:cNvPr id="17" name="Group 17"/>
          <p:cNvGrpSpPr/>
          <p:nvPr/>
        </p:nvGrpSpPr>
        <p:grpSpPr>
          <a:xfrm>
            <a:off x="6858000" y="2527672"/>
            <a:ext cx="11459040" cy="6055502"/>
            <a:chOff x="0" y="0"/>
            <a:chExt cx="3251283" cy="1594865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3251283" cy="1594865"/>
            </a:xfrm>
            <a:custGeom>
              <a:avLst/>
              <a:gdLst/>
              <a:ahLst/>
              <a:cxnLst/>
              <a:rect l="l" t="t" r="r" b="b"/>
              <a:pathLst>
                <a:path w="3251283" h="1594865">
                  <a:moveTo>
                    <a:pt x="18814" y="0"/>
                  </a:moveTo>
                  <a:lnTo>
                    <a:pt x="3232469" y="0"/>
                  </a:lnTo>
                  <a:cubicBezTo>
                    <a:pt x="3242860" y="0"/>
                    <a:pt x="3251283" y="8423"/>
                    <a:pt x="3251283" y="18814"/>
                  </a:cubicBezTo>
                  <a:lnTo>
                    <a:pt x="3251283" y="1576050"/>
                  </a:lnTo>
                  <a:cubicBezTo>
                    <a:pt x="3251283" y="1586441"/>
                    <a:pt x="3242860" y="1594865"/>
                    <a:pt x="3232469" y="1594865"/>
                  </a:cubicBezTo>
                  <a:lnTo>
                    <a:pt x="18814" y="1594865"/>
                  </a:lnTo>
                  <a:cubicBezTo>
                    <a:pt x="8423" y="1594865"/>
                    <a:pt x="0" y="1586441"/>
                    <a:pt x="0" y="1576050"/>
                  </a:cubicBezTo>
                  <a:lnTo>
                    <a:pt x="0" y="18814"/>
                  </a:lnTo>
                  <a:cubicBezTo>
                    <a:pt x="0" y="8423"/>
                    <a:pt x="8423" y="0"/>
                    <a:pt x="18814" y="0"/>
                  </a:cubicBezTo>
                  <a:close/>
                </a:path>
              </a:pathLst>
            </a:custGeom>
            <a:solidFill>
              <a:srgbClr val="F8F0E1"/>
            </a:solidFill>
          </p:spPr>
        </p:sp>
        <p:sp>
          <p:nvSpPr>
            <p:cNvPr id="19" name="TextBox 19"/>
            <p:cNvSpPr txBox="1"/>
            <p:nvPr/>
          </p:nvSpPr>
          <p:spPr>
            <a:xfrm>
              <a:off x="0" y="-38100"/>
              <a:ext cx="3251283" cy="163296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0" name="TextBox 20"/>
          <p:cNvSpPr txBox="1"/>
          <p:nvPr/>
        </p:nvSpPr>
        <p:spPr>
          <a:xfrm>
            <a:off x="6934200" y="4229100"/>
            <a:ext cx="11179455" cy="1694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620"/>
              </a:lnSpc>
            </a:pP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Nunito"/>
                <a:cs typeface="Times New Roman" panose="02020603050405020304" pitchFamily="18" charset="0"/>
                <a:sym typeface="Nunito"/>
              </a:rPr>
              <a:t>Diharapkan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Nunito"/>
                <a:cs typeface="Times New Roman" panose="02020603050405020304" pitchFamily="18" charset="0"/>
                <a:sym typeface="Nunito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Nunito"/>
                <a:cs typeface="Times New Roman" panose="02020603050405020304" pitchFamily="18" charset="0"/>
                <a:sym typeface="Nunito"/>
              </a:rPr>
              <a:t>penelitian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Nunito"/>
                <a:cs typeface="Times New Roman" panose="02020603050405020304" pitchFamily="18" charset="0"/>
                <a:sym typeface="Nunito"/>
              </a:rPr>
              <a:t> dengan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Nunito"/>
                <a:cs typeface="Times New Roman" panose="02020603050405020304" pitchFamily="18" charset="0"/>
                <a:sym typeface="Nunito"/>
              </a:rPr>
              <a:t>judul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Nunito"/>
                <a:cs typeface="Times New Roman" panose="02020603050405020304" pitchFamily="18" charset="0"/>
                <a:sym typeface="Nunito"/>
              </a:rPr>
              <a:t> </a:t>
            </a:r>
            <a:r>
              <a:rPr lang="en-US" sz="2400" spc="115" dirty="0" err="1">
                <a:solidFill>
                  <a:srgbClr val="000000"/>
                </a:solidFill>
                <a:latin typeface="Times New Roman" panose="02020603050405020304" pitchFamily="18" charset="0"/>
                <a:ea typeface="Roboto Bold Italics"/>
                <a:cs typeface="Times New Roman" panose="02020603050405020304" pitchFamily="18" charset="0"/>
                <a:sym typeface="Roboto Bold Italics"/>
              </a:rPr>
              <a:t>Rancang</a:t>
            </a:r>
            <a:r>
              <a:rPr lang="en-US" sz="2400" spc="115" dirty="0">
                <a:solidFill>
                  <a:srgbClr val="000000"/>
                </a:solidFill>
                <a:latin typeface="Times New Roman" panose="02020603050405020304" pitchFamily="18" charset="0"/>
                <a:ea typeface="Roboto Bold Italics"/>
                <a:cs typeface="Times New Roman" panose="02020603050405020304" pitchFamily="18" charset="0"/>
                <a:sym typeface="Roboto Bold Italics"/>
              </a:rPr>
              <a:t> </a:t>
            </a:r>
            <a:r>
              <a:rPr lang="en-US" sz="2400" spc="115" dirty="0" err="1">
                <a:solidFill>
                  <a:srgbClr val="000000"/>
                </a:solidFill>
                <a:latin typeface="Times New Roman" panose="02020603050405020304" pitchFamily="18" charset="0"/>
                <a:ea typeface="Roboto Bold Italics"/>
                <a:cs typeface="Times New Roman" panose="02020603050405020304" pitchFamily="18" charset="0"/>
                <a:sym typeface="Roboto Bold Italics"/>
              </a:rPr>
              <a:t>Bangun</a:t>
            </a:r>
            <a:r>
              <a:rPr lang="en-US" sz="2400" spc="115" dirty="0">
                <a:solidFill>
                  <a:srgbClr val="000000"/>
                </a:solidFill>
                <a:latin typeface="Times New Roman" panose="02020603050405020304" pitchFamily="18" charset="0"/>
                <a:ea typeface="Roboto Bold Italics"/>
                <a:cs typeface="Times New Roman" panose="02020603050405020304" pitchFamily="18" charset="0"/>
                <a:sym typeface="Roboto Bold Italics"/>
              </a:rPr>
              <a:t> </a:t>
            </a:r>
            <a:r>
              <a:rPr lang="en-US" sz="2400" spc="115" dirty="0" err="1">
                <a:solidFill>
                  <a:srgbClr val="000000"/>
                </a:solidFill>
                <a:latin typeface="Times New Roman" panose="02020603050405020304" pitchFamily="18" charset="0"/>
                <a:ea typeface="Roboto Bold Italics"/>
                <a:cs typeface="Times New Roman" panose="02020603050405020304" pitchFamily="18" charset="0"/>
                <a:sym typeface="Roboto Bold Italics"/>
              </a:rPr>
              <a:t>Miniatur</a:t>
            </a:r>
            <a:r>
              <a:rPr lang="en-US" sz="2400" spc="115" dirty="0">
                <a:solidFill>
                  <a:srgbClr val="000000"/>
                </a:solidFill>
                <a:latin typeface="Times New Roman" panose="02020603050405020304" pitchFamily="18" charset="0"/>
                <a:ea typeface="Roboto Bold Italics"/>
                <a:cs typeface="Times New Roman" panose="02020603050405020304" pitchFamily="18" charset="0"/>
                <a:sym typeface="Roboto Bold Italics"/>
              </a:rPr>
              <a:t> </a:t>
            </a:r>
            <a:r>
              <a:rPr lang="en-US" sz="2400" spc="115" dirty="0" err="1">
                <a:solidFill>
                  <a:srgbClr val="000000"/>
                </a:solidFill>
                <a:latin typeface="Times New Roman" panose="02020603050405020304" pitchFamily="18" charset="0"/>
                <a:ea typeface="Roboto Bold Italics"/>
                <a:cs typeface="Times New Roman" panose="02020603050405020304" pitchFamily="18" charset="0"/>
                <a:sym typeface="Roboto Bold Italics"/>
              </a:rPr>
              <a:t>Sistem</a:t>
            </a:r>
            <a:r>
              <a:rPr lang="en-US" sz="2400" spc="115" dirty="0">
                <a:solidFill>
                  <a:srgbClr val="000000"/>
                </a:solidFill>
                <a:latin typeface="Times New Roman" panose="02020603050405020304" pitchFamily="18" charset="0"/>
                <a:ea typeface="Roboto Bold Italics"/>
                <a:cs typeface="Times New Roman" panose="02020603050405020304" pitchFamily="18" charset="0"/>
                <a:sym typeface="Roboto Bold Italics"/>
              </a:rPr>
              <a:t> Monitor Dan </a:t>
            </a:r>
            <a:r>
              <a:rPr lang="en-US" sz="2400" spc="115" dirty="0" err="1">
                <a:solidFill>
                  <a:srgbClr val="000000"/>
                </a:solidFill>
                <a:latin typeface="Times New Roman" panose="02020603050405020304" pitchFamily="18" charset="0"/>
                <a:ea typeface="Roboto Bold Italics"/>
                <a:cs typeface="Times New Roman" panose="02020603050405020304" pitchFamily="18" charset="0"/>
                <a:sym typeface="Roboto Bold Italics"/>
              </a:rPr>
              <a:t>Kontrol</a:t>
            </a:r>
            <a:r>
              <a:rPr lang="en-US" sz="2400" spc="115" dirty="0">
                <a:solidFill>
                  <a:srgbClr val="000000"/>
                </a:solidFill>
                <a:latin typeface="Times New Roman" panose="02020603050405020304" pitchFamily="18" charset="0"/>
                <a:ea typeface="Roboto Bold Italics"/>
                <a:cs typeface="Times New Roman" panose="02020603050405020304" pitchFamily="18" charset="0"/>
                <a:sym typeface="Roboto Bold Italics"/>
              </a:rPr>
              <a:t> Level Air Pada </a:t>
            </a:r>
            <a:r>
              <a:rPr lang="en-US" sz="2400" spc="115" dirty="0" err="1">
                <a:solidFill>
                  <a:srgbClr val="000000"/>
                </a:solidFill>
                <a:latin typeface="Times New Roman" panose="02020603050405020304" pitchFamily="18" charset="0"/>
                <a:ea typeface="Roboto Bold Italics"/>
                <a:cs typeface="Times New Roman" panose="02020603050405020304" pitchFamily="18" charset="0"/>
                <a:sym typeface="Roboto Bold Italics"/>
              </a:rPr>
              <a:t>Toren</a:t>
            </a:r>
            <a:r>
              <a:rPr lang="en-US" sz="2400" spc="115" dirty="0">
                <a:solidFill>
                  <a:srgbClr val="000000"/>
                </a:solidFill>
                <a:latin typeface="Times New Roman" panose="02020603050405020304" pitchFamily="18" charset="0"/>
                <a:ea typeface="Roboto Bold Italics"/>
                <a:cs typeface="Times New Roman" panose="02020603050405020304" pitchFamily="18" charset="0"/>
                <a:sym typeface="Roboto Bold Italics"/>
              </a:rPr>
              <a:t> Rumah </a:t>
            </a:r>
            <a:r>
              <a:rPr lang="en-US" sz="2400" spc="115" dirty="0" err="1">
                <a:solidFill>
                  <a:srgbClr val="000000"/>
                </a:solidFill>
                <a:latin typeface="Times New Roman" panose="02020603050405020304" pitchFamily="18" charset="0"/>
                <a:ea typeface="Roboto Bold Italics"/>
                <a:cs typeface="Times New Roman" panose="02020603050405020304" pitchFamily="18" charset="0"/>
                <a:sym typeface="Roboto Bold Italics"/>
              </a:rPr>
              <a:t>Menggunakan</a:t>
            </a:r>
            <a:r>
              <a:rPr lang="en-US" sz="2400" spc="115" dirty="0">
                <a:solidFill>
                  <a:srgbClr val="000000"/>
                </a:solidFill>
                <a:latin typeface="Times New Roman" panose="02020603050405020304" pitchFamily="18" charset="0"/>
                <a:ea typeface="Roboto Bold Italics"/>
                <a:cs typeface="Times New Roman" panose="02020603050405020304" pitchFamily="18" charset="0"/>
                <a:sym typeface="Roboto Bold Italics"/>
              </a:rPr>
              <a:t> </a:t>
            </a:r>
            <a:r>
              <a:rPr lang="en-US" sz="2400" spc="115" dirty="0" err="1">
                <a:solidFill>
                  <a:srgbClr val="000000"/>
                </a:solidFill>
                <a:latin typeface="Times New Roman" panose="02020603050405020304" pitchFamily="18" charset="0"/>
                <a:ea typeface="Roboto Bold Italics"/>
                <a:cs typeface="Times New Roman" panose="02020603050405020304" pitchFamily="18" charset="0"/>
                <a:sym typeface="Roboto Bold Italics"/>
              </a:rPr>
              <a:t>Ultrasonik</a:t>
            </a:r>
            <a:r>
              <a:rPr lang="en-US" sz="2400" spc="115" dirty="0">
                <a:solidFill>
                  <a:srgbClr val="000000"/>
                </a:solidFill>
                <a:latin typeface="Times New Roman" panose="02020603050405020304" pitchFamily="18" charset="0"/>
                <a:ea typeface="Roboto Bold Italics"/>
                <a:cs typeface="Times New Roman" panose="02020603050405020304" pitchFamily="18" charset="0"/>
                <a:sym typeface="Roboto Bold Italics"/>
              </a:rPr>
              <a:t> Sensor </a:t>
            </a:r>
            <a:r>
              <a:rPr lang="en-US" sz="2400" spc="115" dirty="0" err="1">
                <a:solidFill>
                  <a:srgbClr val="000000"/>
                </a:solidFill>
                <a:latin typeface="Times New Roman" panose="02020603050405020304" pitchFamily="18" charset="0"/>
                <a:ea typeface="Roboto Bold Italics"/>
                <a:cs typeface="Times New Roman" panose="02020603050405020304" pitchFamily="18" charset="0"/>
                <a:sym typeface="Roboto Bold Italics"/>
              </a:rPr>
              <a:t>Berbasis</a:t>
            </a:r>
            <a:r>
              <a:rPr lang="en-US" sz="2400" spc="115" dirty="0">
                <a:solidFill>
                  <a:srgbClr val="000000"/>
                </a:solidFill>
                <a:latin typeface="Times New Roman" panose="02020603050405020304" pitchFamily="18" charset="0"/>
                <a:ea typeface="Roboto Bold Italics"/>
                <a:cs typeface="Times New Roman" panose="02020603050405020304" pitchFamily="18" charset="0"/>
                <a:sym typeface="Roboto Bold Italics"/>
              </a:rPr>
              <a:t> </a:t>
            </a:r>
            <a:r>
              <a:rPr lang="en-US" sz="2400" spc="115" dirty="0" err="1">
                <a:solidFill>
                  <a:srgbClr val="000000"/>
                </a:solidFill>
                <a:latin typeface="Times New Roman" panose="02020603050405020304" pitchFamily="18" charset="0"/>
                <a:ea typeface="Roboto Bold Italics"/>
                <a:cs typeface="Times New Roman" panose="02020603050405020304" pitchFamily="18" charset="0"/>
                <a:sym typeface="Roboto Bold Italics"/>
              </a:rPr>
              <a:t>Mikrokontroler</a:t>
            </a:r>
            <a:r>
              <a:rPr lang="en-US" sz="2400" spc="115" dirty="0">
                <a:solidFill>
                  <a:srgbClr val="000000"/>
                </a:solidFill>
                <a:latin typeface="Times New Roman" panose="02020603050405020304" pitchFamily="18" charset="0"/>
                <a:ea typeface="Roboto Bold Italics"/>
                <a:cs typeface="Times New Roman" panose="02020603050405020304" pitchFamily="18" charset="0"/>
                <a:sym typeface="Roboto Bold Italics"/>
              </a:rPr>
              <a:t> </a:t>
            </a:r>
            <a:r>
              <a:rPr lang="en-US" sz="2400" spc="115" dirty="0" err="1">
                <a:solidFill>
                  <a:srgbClr val="000000"/>
                </a:solidFill>
                <a:latin typeface="Times New Roman" panose="02020603050405020304" pitchFamily="18" charset="0"/>
                <a:ea typeface="Roboto Bold Italics"/>
                <a:cs typeface="Times New Roman" panose="02020603050405020304" pitchFamily="18" charset="0"/>
                <a:sym typeface="Roboto Bold Italics"/>
              </a:rPr>
              <a:t>Atmega</a:t>
            </a:r>
            <a:r>
              <a:rPr lang="en-US" sz="2400" spc="115" dirty="0">
                <a:solidFill>
                  <a:srgbClr val="000000"/>
                </a:solidFill>
                <a:latin typeface="Times New Roman" panose="02020603050405020304" pitchFamily="18" charset="0"/>
                <a:ea typeface="Roboto Bold Italics"/>
                <a:cs typeface="Times New Roman" panose="02020603050405020304" pitchFamily="18" charset="0"/>
                <a:sym typeface="Roboto Bold Italics"/>
              </a:rPr>
              <a:t> 328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Nunito"/>
                <a:cs typeface="Times New Roman" panose="02020603050405020304" pitchFamily="18" charset="0"/>
                <a:sym typeface="Nunito"/>
              </a:rPr>
              <a:t>Dapat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Nunito"/>
                <a:cs typeface="Times New Roman" panose="02020603050405020304" pitchFamily="18" charset="0"/>
                <a:sym typeface="Nunito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Nunito"/>
                <a:cs typeface="Times New Roman" panose="02020603050405020304" pitchFamily="18" charset="0"/>
                <a:sym typeface="Nunito"/>
              </a:rPr>
              <a:t>disetujui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Nunito"/>
                <a:cs typeface="Times New Roman" panose="02020603050405020304" pitchFamily="18" charset="0"/>
                <a:sym typeface="Nunito"/>
              </a:rPr>
              <a:t>.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1553544" y="3420871"/>
            <a:ext cx="5275416" cy="12033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799"/>
              </a:lnSpc>
            </a:pPr>
            <a:r>
              <a:rPr lang="en-US" sz="6999" b="1" i="1" dirty="0" err="1">
                <a:solidFill>
                  <a:srgbClr val="F8F0E1"/>
                </a:solidFill>
                <a:latin typeface="Roboto Bold Italics"/>
                <a:ea typeface="Roboto Bold Italics"/>
                <a:cs typeface="Roboto Bold Italics"/>
                <a:sym typeface="Roboto Bold Italics"/>
              </a:rPr>
              <a:t>Penutup</a:t>
            </a:r>
            <a:endParaRPr lang="en-US" sz="6999" b="1" i="1" dirty="0">
              <a:solidFill>
                <a:srgbClr val="F8F0E1"/>
              </a:solidFill>
              <a:latin typeface="Roboto Bold Italics"/>
              <a:ea typeface="Roboto Bold Italics"/>
              <a:cs typeface="Roboto Bold Italics"/>
              <a:sym typeface="Roboto Bold Italics"/>
            </a:endParaRPr>
          </a:p>
        </p:txBody>
      </p:sp>
      <p:sp>
        <p:nvSpPr>
          <p:cNvPr id="22" name="TextBox 22"/>
          <p:cNvSpPr txBox="1"/>
          <p:nvPr/>
        </p:nvSpPr>
        <p:spPr>
          <a:xfrm>
            <a:off x="16293146" y="9579240"/>
            <a:ext cx="1003553" cy="5378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</a:pPr>
            <a:r>
              <a:rPr lang="en-US" sz="3200" b="1" i="1">
                <a:solidFill>
                  <a:srgbClr val="194281"/>
                </a:solidFill>
                <a:latin typeface="Nunito Bold Italics"/>
                <a:ea typeface="Nunito Bold Italics"/>
                <a:cs typeface="Nunito Bold Italics"/>
                <a:sym typeface="Nunito Bold Italics"/>
              </a:rPr>
              <a:t>11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2142759" y="731203"/>
            <a:ext cx="6110453" cy="5378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480"/>
              </a:lnSpc>
            </a:pPr>
            <a:r>
              <a:rPr lang="en-US" sz="3200" b="1" i="1" spc="224">
                <a:solidFill>
                  <a:srgbClr val="F8F0E1"/>
                </a:solidFill>
                <a:latin typeface="Nunito Bold Italics"/>
                <a:ea typeface="Nunito Bold Italics"/>
                <a:cs typeface="Nunito Bold Italics"/>
                <a:sym typeface="Nunito Bold Italics"/>
              </a:rPr>
              <a:t>STT DUTA BANGSA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11653991" y="731203"/>
            <a:ext cx="5390038" cy="5378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</a:pPr>
            <a:r>
              <a:rPr lang="en-US" sz="3200" b="1" i="1" spc="224">
                <a:solidFill>
                  <a:srgbClr val="F8F0E1"/>
                </a:solidFill>
                <a:latin typeface="Nunito Bold Italics"/>
                <a:ea typeface="Nunito Bold Italics"/>
                <a:cs typeface="Nunito Bold Italics"/>
                <a:sym typeface="Nunito Bold Italics"/>
              </a:rPr>
              <a:t>SEMINAR PROPOSAL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9428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1887897"/>
            <a:ext cx="18288000" cy="6511207"/>
            <a:chOff x="0" y="0"/>
            <a:chExt cx="4816593" cy="171488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16592" cy="1714886"/>
            </a:xfrm>
            <a:custGeom>
              <a:avLst/>
              <a:gdLst/>
              <a:ahLst/>
              <a:cxnLst/>
              <a:rect l="l" t="t" r="r" b="b"/>
              <a:pathLst>
                <a:path w="4816592" h="1714886">
                  <a:moveTo>
                    <a:pt x="0" y="0"/>
                  </a:moveTo>
                  <a:lnTo>
                    <a:pt x="4816592" y="0"/>
                  </a:lnTo>
                  <a:lnTo>
                    <a:pt x="4816592" y="1714886"/>
                  </a:lnTo>
                  <a:lnTo>
                    <a:pt x="0" y="1714886"/>
                  </a:lnTo>
                  <a:close/>
                </a:path>
              </a:pathLst>
            </a:custGeom>
            <a:solidFill>
              <a:srgbClr val="F8F0E1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816593" cy="175298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305402" y="3705225"/>
            <a:ext cx="15677196" cy="2581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000"/>
              </a:lnSpc>
            </a:pPr>
            <a:r>
              <a:rPr lang="en-US" sz="15000" b="1" i="1">
                <a:solidFill>
                  <a:srgbClr val="194281"/>
                </a:solidFill>
                <a:latin typeface="Roboto Bold Italics"/>
                <a:ea typeface="Roboto Bold Italics"/>
                <a:cs typeface="Roboto Bold Italics"/>
                <a:sym typeface="Roboto Bold Italics"/>
              </a:rPr>
              <a:t>TERIMA KASIH</a:t>
            </a:r>
          </a:p>
        </p:txBody>
      </p:sp>
      <p:sp>
        <p:nvSpPr>
          <p:cNvPr id="6" name="AutoShape 6"/>
          <p:cNvSpPr/>
          <p:nvPr/>
        </p:nvSpPr>
        <p:spPr>
          <a:xfrm>
            <a:off x="0" y="2154695"/>
            <a:ext cx="18288000" cy="0"/>
          </a:xfrm>
          <a:prstGeom prst="line">
            <a:avLst/>
          </a:prstGeom>
          <a:ln w="28575" cap="flat">
            <a:solidFill>
              <a:srgbClr val="194281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7" name="AutoShape 7"/>
          <p:cNvSpPr/>
          <p:nvPr/>
        </p:nvSpPr>
        <p:spPr>
          <a:xfrm flipV="1">
            <a:off x="0" y="8121849"/>
            <a:ext cx="18288000" cy="9096"/>
          </a:xfrm>
          <a:prstGeom prst="line">
            <a:avLst/>
          </a:prstGeom>
          <a:ln w="28575" cap="flat">
            <a:solidFill>
              <a:srgbClr val="194281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8" name="AutoShape 8"/>
          <p:cNvSpPr/>
          <p:nvPr/>
        </p:nvSpPr>
        <p:spPr>
          <a:xfrm flipV="1">
            <a:off x="0" y="2308453"/>
            <a:ext cx="18288000" cy="0"/>
          </a:xfrm>
          <a:prstGeom prst="line">
            <a:avLst/>
          </a:prstGeom>
          <a:ln w="28575" cap="flat">
            <a:solidFill>
              <a:srgbClr val="194281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9" name="AutoShape 9"/>
          <p:cNvSpPr/>
          <p:nvPr/>
        </p:nvSpPr>
        <p:spPr>
          <a:xfrm>
            <a:off x="0" y="7977188"/>
            <a:ext cx="18288000" cy="0"/>
          </a:xfrm>
          <a:prstGeom prst="line">
            <a:avLst/>
          </a:prstGeom>
          <a:ln w="28575" cap="flat">
            <a:solidFill>
              <a:srgbClr val="194281"/>
            </a:solidFill>
            <a:prstDash val="solid"/>
            <a:headEnd type="none" w="sm" len="sm"/>
            <a:tailEnd type="none" w="sm" len="sm"/>
          </a:ln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0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9900179"/>
            <a:ext cx="18288000" cy="386821"/>
            <a:chOff x="0" y="0"/>
            <a:chExt cx="4816593" cy="10187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16592" cy="101879"/>
            </a:xfrm>
            <a:custGeom>
              <a:avLst/>
              <a:gdLst/>
              <a:ahLst/>
              <a:cxnLst/>
              <a:rect l="l" t="t" r="r" b="b"/>
              <a:pathLst>
                <a:path w="4816592" h="101879">
                  <a:moveTo>
                    <a:pt x="0" y="0"/>
                  </a:moveTo>
                  <a:lnTo>
                    <a:pt x="4816592" y="0"/>
                  </a:lnTo>
                  <a:lnTo>
                    <a:pt x="4816592" y="101879"/>
                  </a:lnTo>
                  <a:lnTo>
                    <a:pt x="0" y="101879"/>
                  </a:lnTo>
                  <a:close/>
                </a:path>
              </a:pathLst>
            </a:custGeom>
            <a:solidFill>
              <a:srgbClr val="194281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816593" cy="13997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105003" y="3814369"/>
            <a:ext cx="4970904" cy="891513"/>
            <a:chOff x="0" y="0"/>
            <a:chExt cx="2266008" cy="4064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266008" cy="406400"/>
            </a:xfrm>
            <a:custGeom>
              <a:avLst/>
              <a:gdLst/>
              <a:ahLst/>
              <a:cxnLst/>
              <a:rect l="l" t="t" r="r" b="b"/>
              <a:pathLst>
                <a:path w="2266008" h="406400">
                  <a:moveTo>
                    <a:pt x="2062808" y="0"/>
                  </a:moveTo>
                  <a:cubicBezTo>
                    <a:pt x="2175032" y="0"/>
                    <a:pt x="2266008" y="90976"/>
                    <a:pt x="2266008" y="203200"/>
                  </a:cubicBezTo>
                  <a:cubicBezTo>
                    <a:pt x="2266008" y="315424"/>
                    <a:pt x="2175032" y="406400"/>
                    <a:pt x="2062808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28575" cap="sq">
              <a:solidFill>
                <a:srgbClr val="194281"/>
              </a:solidFill>
              <a:prstDash val="solid"/>
              <a:miter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2266008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105003" y="6245935"/>
            <a:ext cx="4970904" cy="891513"/>
            <a:chOff x="0" y="0"/>
            <a:chExt cx="2266008" cy="4064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266008" cy="406400"/>
            </a:xfrm>
            <a:custGeom>
              <a:avLst/>
              <a:gdLst/>
              <a:ahLst/>
              <a:cxnLst/>
              <a:rect l="l" t="t" r="r" b="b"/>
              <a:pathLst>
                <a:path w="2266008" h="406400">
                  <a:moveTo>
                    <a:pt x="2062808" y="0"/>
                  </a:moveTo>
                  <a:cubicBezTo>
                    <a:pt x="2175032" y="0"/>
                    <a:pt x="2266008" y="90976"/>
                    <a:pt x="2266008" y="203200"/>
                  </a:cubicBezTo>
                  <a:cubicBezTo>
                    <a:pt x="2266008" y="315424"/>
                    <a:pt x="2175032" y="406400"/>
                    <a:pt x="2062808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28575" cap="sq">
              <a:solidFill>
                <a:srgbClr val="194281"/>
              </a:solidFill>
              <a:prstDash val="solid"/>
              <a:miter/>
            </a:ln>
          </p:spPr>
        </p:sp>
        <p:sp>
          <p:nvSpPr>
            <p:cNvPr id="10" name="TextBox 10"/>
            <p:cNvSpPr txBox="1"/>
            <p:nvPr/>
          </p:nvSpPr>
          <p:spPr>
            <a:xfrm>
              <a:off x="0" y="-38100"/>
              <a:ext cx="2266008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6660165" y="3814369"/>
            <a:ext cx="4970904" cy="891513"/>
            <a:chOff x="0" y="0"/>
            <a:chExt cx="2266008" cy="4064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2266008" cy="406400"/>
            </a:xfrm>
            <a:custGeom>
              <a:avLst/>
              <a:gdLst/>
              <a:ahLst/>
              <a:cxnLst/>
              <a:rect l="l" t="t" r="r" b="b"/>
              <a:pathLst>
                <a:path w="2266008" h="406400">
                  <a:moveTo>
                    <a:pt x="2062808" y="0"/>
                  </a:moveTo>
                  <a:cubicBezTo>
                    <a:pt x="2175032" y="0"/>
                    <a:pt x="2266008" y="90976"/>
                    <a:pt x="2266008" y="203200"/>
                  </a:cubicBezTo>
                  <a:cubicBezTo>
                    <a:pt x="2266008" y="315424"/>
                    <a:pt x="2175032" y="406400"/>
                    <a:pt x="2062808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194281"/>
            </a:solidFill>
            <a:ln cap="sq">
              <a:noFill/>
              <a:prstDash val="solid"/>
              <a:miter/>
            </a:ln>
          </p:spPr>
        </p:sp>
        <p:sp>
          <p:nvSpPr>
            <p:cNvPr id="13" name="TextBox 13"/>
            <p:cNvSpPr txBox="1"/>
            <p:nvPr/>
          </p:nvSpPr>
          <p:spPr>
            <a:xfrm>
              <a:off x="0" y="-38100"/>
              <a:ext cx="2266008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6660165" y="5030572"/>
            <a:ext cx="4970904" cy="891513"/>
            <a:chOff x="0" y="0"/>
            <a:chExt cx="2266008" cy="40640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2266008" cy="406400"/>
            </a:xfrm>
            <a:custGeom>
              <a:avLst/>
              <a:gdLst/>
              <a:ahLst/>
              <a:cxnLst/>
              <a:rect l="l" t="t" r="r" b="b"/>
              <a:pathLst>
                <a:path w="2266008" h="406400">
                  <a:moveTo>
                    <a:pt x="2062808" y="0"/>
                  </a:moveTo>
                  <a:cubicBezTo>
                    <a:pt x="2175032" y="0"/>
                    <a:pt x="2266008" y="90976"/>
                    <a:pt x="2266008" y="203200"/>
                  </a:cubicBezTo>
                  <a:cubicBezTo>
                    <a:pt x="2266008" y="315424"/>
                    <a:pt x="2175032" y="406400"/>
                    <a:pt x="2062808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28575" cap="sq">
              <a:solidFill>
                <a:srgbClr val="194281"/>
              </a:solidFill>
              <a:prstDash val="solid"/>
              <a:miter/>
            </a:ln>
          </p:spPr>
        </p:sp>
        <p:sp>
          <p:nvSpPr>
            <p:cNvPr id="16" name="TextBox 16"/>
            <p:cNvSpPr txBox="1"/>
            <p:nvPr/>
          </p:nvSpPr>
          <p:spPr>
            <a:xfrm>
              <a:off x="0" y="-38100"/>
              <a:ext cx="2266008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6660165" y="6245935"/>
            <a:ext cx="4970904" cy="891513"/>
            <a:chOff x="0" y="0"/>
            <a:chExt cx="2266008" cy="4064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2266008" cy="406400"/>
            </a:xfrm>
            <a:custGeom>
              <a:avLst/>
              <a:gdLst/>
              <a:ahLst/>
              <a:cxnLst/>
              <a:rect l="l" t="t" r="r" b="b"/>
              <a:pathLst>
                <a:path w="2266008" h="406400">
                  <a:moveTo>
                    <a:pt x="2062808" y="0"/>
                  </a:moveTo>
                  <a:cubicBezTo>
                    <a:pt x="2175032" y="0"/>
                    <a:pt x="2266008" y="90976"/>
                    <a:pt x="2266008" y="203200"/>
                  </a:cubicBezTo>
                  <a:cubicBezTo>
                    <a:pt x="2266008" y="315424"/>
                    <a:pt x="2175032" y="406400"/>
                    <a:pt x="2062808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194281"/>
            </a:solidFill>
            <a:ln cap="sq">
              <a:noFill/>
              <a:prstDash val="solid"/>
              <a:miter/>
            </a:ln>
          </p:spPr>
        </p:sp>
        <p:sp>
          <p:nvSpPr>
            <p:cNvPr id="19" name="TextBox 19"/>
            <p:cNvSpPr txBox="1"/>
            <p:nvPr/>
          </p:nvSpPr>
          <p:spPr>
            <a:xfrm>
              <a:off x="0" y="-38100"/>
              <a:ext cx="2266008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6660165" y="7462139"/>
            <a:ext cx="4970904" cy="891513"/>
            <a:chOff x="0" y="0"/>
            <a:chExt cx="2266008" cy="406400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2266008" cy="406400"/>
            </a:xfrm>
            <a:custGeom>
              <a:avLst/>
              <a:gdLst/>
              <a:ahLst/>
              <a:cxnLst/>
              <a:rect l="l" t="t" r="r" b="b"/>
              <a:pathLst>
                <a:path w="2266008" h="406400">
                  <a:moveTo>
                    <a:pt x="2062808" y="0"/>
                  </a:moveTo>
                  <a:cubicBezTo>
                    <a:pt x="2175032" y="0"/>
                    <a:pt x="2266008" y="90976"/>
                    <a:pt x="2266008" y="203200"/>
                  </a:cubicBezTo>
                  <a:cubicBezTo>
                    <a:pt x="2266008" y="315424"/>
                    <a:pt x="2175032" y="406400"/>
                    <a:pt x="2062808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28575" cap="sq">
              <a:solidFill>
                <a:srgbClr val="194281"/>
              </a:solidFill>
              <a:prstDash val="solid"/>
              <a:miter/>
            </a:ln>
          </p:spPr>
        </p:sp>
        <p:sp>
          <p:nvSpPr>
            <p:cNvPr id="22" name="TextBox 22"/>
            <p:cNvSpPr txBox="1"/>
            <p:nvPr/>
          </p:nvSpPr>
          <p:spPr>
            <a:xfrm>
              <a:off x="0" y="-38100"/>
              <a:ext cx="2266008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12212093" y="5030572"/>
            <a:ext cx="4970904" cy="3323080"/>
            <a:chOff x="0" y="0"/>
            <a:chExt cx="6627872" cy="4430773"/>
          </a:xfrm>
        </p:grpSpPr>
        <p:grpSp>
          <p:nvGrpSpPr>
            <p:cNvPr id="24" name="Group 24"/>
            <p:cNvGrpSpPr/>
            <p:nvPr/>
          </p:nvGrpSpPr>
          <p:grpSpPr>
            <a:xfrm>
              <a:off x="0" y="0"/>
              <a:ext cx="6627872" cy="1188684"/>
              <a:chOff x="0" y="0"/>
              <a:chExt cx="2266008" cy="406400"/>
            </a:xfrm>
          </p:grpSpPr>
          <p:sp>
            <p:nvSpPr>
              <p:cNvPr id="25" name="Freeform 25"/>
              <p:cNvSpPr/>
              <p:nvPr/>
            </p:nvSpPr>
            <p:spPr>
              <a:xfrm>
                <a:off x="0" y="0"/>
                <a:ext cx="2266008" cy="406400"/>
              </a:xfrm>
              <a:custGeom>
                <a:avLst/>
                <a:gdLst/>
                <a:ahLst/>
                <a:cxnLst/>
                <a:rect l="l" t="t" r="r" b="b"/>
                <a:pathLst>
                  <a:path w="2266008" h="406400">
                    <a:moveTo>
                      <a:pt x="2062808" y="0"/>
                    </a:moveTo>
                    <a:cubicBezTo>
                      <a:pt x="2175032" y="0"/>
                      <a:pt x="2266008" y="90976"/>
                      <a:pt x="2266008" y="203200"/>
                    </a:cubicBezTo>
                    <a:cubicBezTo>
                      <a:pt x="2266008" y="315424"/>
                      <a:pt x="2175032" y="406400"/>
                      <a:pt x="2062808" y="406400"/>
                    </a:cubicBezTo>
                    <a:lnTo>
                      <a:pt x="203200" y="406400"/>
                    </a:lnTo>
                    <a:cubicBezTo>
                      <a:pt x="90976" y="406400"/>
                      <a:pt x="0" y="315424"/>
                      <a:pt x="0" y="203200"/>
                    </a:cubicBezTo>
                    <a:cubicBezTo>
                      <a:pt x="0" y="90976"/>
                      <a:pt x="90976" y="0"/>
                      <a:pt x="203200" y="0"/>
                    </a:cubicBezTo>
                    <a:close/>
                  </a:path>
                </a:pathLst>
              </a:custGeom>
              <a:solidFill>
                <a:srgbClr val="194281"/>
              </a:solidFill>
              <a:ln cap="sq">
                <a:noFill/>
                <a:prstDash val="solid"/>
                <a:miter/>
              </a:ln>
            </p:spPr>
          </p:sp>
          <p:sp>
            <p:nvSpPr>
              <p:cNvPr id="26" name="TextBox 26"/>
              <p:cNvSpPr txBox="1"/>
              <p:nvPr/>
            </p:nvSpPr>
            <p:spPr>
              <a:xfrm>
                <a:off x="0" y="-38100"/>
                <a:ext cx="2266008" cy="4445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grpSp>
          <p:nvGrpSpPr>
            <p:cNvPr id="27" name="Group 27"/>
            <p:cNvGrpSpPr/>
            <p:nvPr/>
          </p:nvGrpSpPr>
          <p:grpSpPr>
            <a:xfrm>
              <a:off x="0" y="3242089"/>
              <a:ext cx="6627872" cy="1188684"/>
              <a:chOff x="0" y="0"/>
              <a:chExt cx="2266008" cy="406400"/>
            </a:xfrm>
          </p:grpSpPr>
          <p:sp>
            <p:nvSpPr>
              <p:cNvPr id="28" name="Freeform 28"/>
              <p:cNvSpPr/>
              <p:nvPr/>
            </p:nvSpPr>
            <p:spPr>
              <a:xfrm>
                <a:off x="0" y="0"/>
                <a:ext cx="2266008" cy="406400"/>
              </a:xfrm>
              <a:custGeom>
                <a:avLst/>
                <a:gdLst/>
                <a:ahLst/>
                <a:cxnLst/>
                <a:rect l="l" t="t" r="r" b="b"/>
                <a:pathLst>
                  <a:path w="2266008" h="406400">
                    <a:moveTo>
                      <a:pt x="2062808" y="0"/>
                    </a:moveTo>
                    <a:cubicBezTo>
                      <a:pt x="2175032" y="0"/>
                      <a:pt x="2266008" y="90976"/>
                      <a:pt x="2266008" y="203200"/>
                    </a:cubicBezTo>
                    <a:cubicBezTo>
                      <a:pt x="2266008" y="315424"/>
                      <a:pt x="2175032" y="406400"/>
                      <a:pt x="2062808" y="406400"/>
                    </a:cubicBezTo>
                    <a:lnTo>
                      <a:pt x="203200" y="406400"/>
                    </a:lnTo>
                    <a:cubicBezTo>
                      <a:pt x="90976" y="406400"/>
                      <a:pt x="0" y="315424"/>
                      <a:pt x="0" y="203200"/>
                    </a:cubicBezTo>
                    <a:cubicBezTo>
                      <a:pt x="0" y="90976"/>
                      <a:pt x="90976" y="0"/>
                      <a:pt x="203200" y="0"/>
                    </a:cubicBezTo>
                    <a:close/>
                  </a:path>
                </a:pathLst>
              </a:custGeom>
              <a:solidFill>
                <a:srgbClr val="194281"/>
              </a:solidFill>
              <a:ln cap="sq">
                <a:noFill/>
                <a:prstDash val="solid"/>
                <a:miter/>
              </a:ln>
            </p:spPr>
          </p:sp>
          <p:sp>
            <p:nvSpPr>
              <p:cNvPr id="29" name="TextBox 29"/>
              <p:cNvSpPr txBox="1"/>
              <p:nvPr/>
            </p:nvSpPr>
            <p:spPr>
              <a:xfrm>
                <a:off x="0" y="-38100"/>
                <a:ext cx="2266008" cy="4445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</p:grpSp>
      <p:grpSp>
        <p:nvGrpSpPr>
          <p:cNvPr id="30" name="Group 30"/>
          <p:cNvGrpSpPr/>
          <p:nvPr/>
        </p:nvGrpSpPr>
        <p:grpSpPr>
          <a:xfrm>
            <a:off x="783088" y="582943"/>
            <a:ext cx="7650670" cy="891513"/>
            <a:chOff x="0" y="0"/>
            <a:chExt cx="3487590" cy="406400"/>
          </a:xfrm>
        </p:grpSpPr>
        <p:sp>
          <p:nvSpPr>
            <p:cNvPr id="31" name="Freeform 31"/>
            <p:cNvSpPr/>
            <p:nvPr/>
          </p:nvSpPr>
          <p:spPr>
            <a:xfrm>
              <a:off x="0" y="0"/>
              <a:ext cx="3487590" cy="406400"/>
            </a:xfrm>
            <a:custGeom>
              <a:avLst/>
              <a:gdLst/>
              <a:ahLst/>
              <a:cxnLst/>
              <a:rect l="l" t="t" r="r" b="b"/>
              <a:pathLst>
                <a:path w="3487590" h="406400">
                  <a:moveTo>
                    <a:pt x="3284390" y="0"/>
                  </a:moveTo>
                  <a:cubicBezTo>
                    <a:pt x="3396614" y="0"/>
                    <a:pt x="3487590" y="90976"/>
                    <a:pt x="3487590" y="203200"/>
                  </a:cubicBezTo>
                  <a:cubicBezTo>
                    <a:pt x="3487590" y="315424"/>
                    <a:pt x="3396614" y="406400"/>
                    <a:pt x="3284390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28575" cap="sq">
              <a:solidFill>
                <a:srgbClr val="194281"/>
              </a:solidFill>
              <a:prstDash val="solid"/>
              <a:miter/>
            </a:ln>
          </p:spPr>
        </p:sp>
        <p:sp>
          <p:nvSpPr>
            <p:cNvPr id="32" name="TextBox 32"/>
            <p:cNvSpPr txBox="1"/>
            <p:nvPr/>
          </p:nvSpPr>
          <p:spPr>
            <a:xfrm>
              <a:off x="0" y="-38100"/>
              <a:ext cx="3487590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33" name="Group 33"/>
          <p:cNvGrpSpPr/>
          <p:nvPr/>
        </p:nvGrpSpPr>
        <p:grpSpPr>
          <a:xfrm>
            <a:off x="11193108" y="582943"/>
            <a:ext cx="6311804" cy="891513"/>
            <a:chOff x="0" y="0"/>
            <a:chExt cx="2877263" cy="406400"/>
          </a:xfrm>
        </p:grpSpPr>
        <p:sp>
          <p:nvSpPr>
            <p:cNvPr id="34" name="Freeform 34"/>
            <p:cNvSpPr/>
            <p:nvPr/>
          </p:nvSpPr>
          <p:spPr>
            <a:xfrm>
              <a:off x="0" y="0"/>
              <a:ext cx="2877263" cy="406400"/>
            </a:xfrm>
            <a:custGeom>
              <a:avLst/>
              <a:gdLst/>
              <a:ahLst/>
              <a:cxnLst/>
              <a:rect l="l" t="t" r="r" b="b"/>
              <a:pathLst>
                <a:path w="2877263" h="406400">
                  <a:moveTo>
                    <a:pt x="2674063" y="0"/>
                  </a:moveTo>
                  <a:cubicBezTo>
                    <a:pt x="2786287" y="0"/>
                    <a:pt x="2877263" y="90976"/>
                    <a:pt x="2877263" y="203200"/>
                  </a:cubicBezTo>
                  <a:cubicBezTo>
                    <a:pt x="2877263" y="315424"/>
                    <a:pt x="2786287" y="406400"/>
                    <a:pt x="2674063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28575" cap="sq">
              <a:solidFill>
                <a:srgbClr val="194281"/>
              </a:solidFill>
              <a:prstDash val="solid"/>
              <a:miter/>
            </a:ln>
          </p:spPr>
        </p:sp>
        <p:sp>
          <p:nvSpPr>
            <p:cNvPr id="35" name="TextBox 35"/>
            <p:cNvSpPr txBox="1"/>
            <p:nvPr/>
          </p:nvSpPr>
          <p:spPr>
            <a:xfrm>
              <a:off x="0" y="-38100"/>
              <a:ext cx="2877263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36" name="AutoShape 36"/>
          <p:cNvSpPr/>
          <p:nvPr/>
        </p:nvSpPr>
        <p:spPr>
          <a:xfrm>
            <a:off x="8433758" y="1028700"/>
            <a:ext cx="2758905" cy="0"/>
          </a:xfrm>
          <a:prstGeom prst="line">
            <a:avLst/>
          </a:prstGeom>
          <a:ln w="28575" cap="flat">
            <a:solidFill>
              <a:srgbClr val="194281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37" name="Freeform 37"/>
          <p:cNvSpPr/>
          <p:nvPr/>
        </p:nvSpPr>
        <p:spPr>
          <a:xfrm>
            <a:off x="1144874" y="740077"/>
            <a:ext cx="817341" cy="577247"/>
          </a:xfrm>
          <a:custGeom>
            <a:avLst/>
            <a:gdLst/>
            <a:ahLst/>
            <a:cxnLst/>
            <a:rect l="l" t="t" r="r" b="b"/>
            <a:pathLst>
              <a:path w="817341" h="577247">
                <a:moveTo>
                  <a:pt x="0" y="0"/>
                </a:moveTo>
                <a:lnTo>
                  <a:pt x="817340" y="0"/>
                </a:lnTo>
                <a:lnTo>
                  <a:pt x="817340" y="577246"/>
                </a:lnTo>
                <a:lnTo>
                  <a:pt x="0" y="57724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8" name="Freeform 38"/>
          <p:cNvSpPr/>
          <p:nvPr/>
        </p:nvSpPr>
        <p:spPr>
          <a:xfrm>
            <a:off x="1329767" y="868394"/>
            <a:ext cx="447555" cy="320612"/>
          </a:xfrm>
          <a:custGeom>
            <a:avLst/>
            <a:gdLst/>
            <a:ahLst/>
            <a:cxnLst/>
            <a:rect l="l" t="t" r="r" b="b"/>
            <a:pathLst>
              <a:path w="447555" h="320612">
                <a:moveTo>
                  <a:pt x="0" y="0"/>
                </a:moveTo>
                <a:lnTo>
                  <a:pt x="447555" y="0"/>
                </a:lnTo>
                <a:lnTo>
                  <a:pt x="447555" y="320612"/>
                </a:lnTo>
                <a:lnTo>
                  <a:pt x="0" y="32061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39" name="AutoShape 39"/>
          <p:cNvSpPr/>
          <p:nvPr/>
        </p:nvSpPr>
        <p:spPr>
          <a:xfrm>
            <a:off x="0" y="9563100"/>
            <a:ext cx="18287996" cy="55155"/>
          </a:xfrm>
          <a:prstGeom prst="line">
            <a:avLst/>
          </a:prstGeom>
          <a:ln w="28575" cap="flat">
            <a:solidFill>
              <a:srgbClr val="194281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40" name="Group 40"/>
          <p:cNvGrpSpPr/>
          <p:nvPr/>
        </p:nvGrpSpPr>
        <p:grpSpPr>
          <a:xfrm>
            <a:off x="16084934" y="9029700"/>
            <a:ext cx="1419978" cy="1202118"/>
            <a:chOff x="0" y="0"/>
            <a:chExt cx="660400" cy="559078"/>
          </a:xfrm>
        </p:grpSpPr>
        <p:sp>
          <p:nvSpPr>
            <p:cNvPr id="41" name="Freeform 41"/>
            <p:cNvSpPr/>
            <p:nvPr/>
          </p:nvSpPr>
          <p:spPr>
            <a:xfrm>
              <a:off x="0" y="0"/>
              <a:ext cx="660400" cy="559078"/>
            </a:xfrm>
            <a:custGeom>
              <a:avLst/>
              <a:gdLst/>
              <a:ahLst/>
              <a:cxnLst/>
              <a:rect l="l" t="t" r="r" b="b"/>
              <a:pathLst>
                <a:path w="660400" h="559078">
                  <a:moveTo>
                    <a:pt x="220252" y="19070"/>
                  </a:moveTo>
                  <a:cubicBezTo>
                    <a:pt x="254000" y="7556"/>
                    <a:pt x="292600" y="0"/>
                    <a:pt x="330378" y="0"/>
                  </a:cubicBezTo>
                  <a:cubicBezTo>
                    <a:pt x="368157" y="0"/>
                    <a:pt x="404509" y="6476"/>
                    <a:pt x="438009" y="17990"/>
                  </a:cubicBezTo>
                  <a:cubicBezTo>
                    <a:pt x="438723" y="18350"/>
                    <a:pt x="439435" y="18350"/>
                    <a:pt x="440148" y="18710"/>
                  </a:cubicBezTo>
                  <a:cubicBezTo>
                    <a:pt x="565955" y="64765"/>
                    <a:pt x="658618" y="186379"/>
                    <a:pt x="660400" y="322866"/>
                  </a:cubicBezTo>
                  <a:lnTo>
                    <a:pt x="660400" y="559078"/>
                  </a:lnTo>
                  <a:lnTo>
                    <a:pt x="0" y="559078"/>
                  </a:lnTo>
                  <a:lnTo>
                    <a:pt x="0" y="323041"/>
                  </a:lnTo>
                  <a:cubicBezTo>
                    <a:pt x="1782" y="185660"/>
                    <a:pt x="93019" y="64045"/>
                    <a:pt x="220252" y="19070"/>
                  </a:cubicBezTo>
                  <a:close/>
                </a:path>
              </a:pathLst>
            </a:custGeom>
            <a:solidFill>
              <a:srgbClr val="F8F0E1"/>
            </a:solidFill>
            <a:ln w="28575" cap="sq">
              <a:solidFill>
                <a:srgbClr val="194281"/>
              </a:solidFill>
              <a:prstDash val="solid"/>
              <a:miter/>
            </a:ln>
          </p:spPr>
        </p:sp>
        <p:sp>
          <p:nvSpPr>
            <p:cNvPr id="42" name="TextBox 42"/>
            <p:cNvSpPr txBox="1"/>
            <p:nvPr/>
          </p:nvSpPr>
          <p:spPr>
            <a:xfrm>
              <a:off x="0" y="88900"/>
              <a:ext cx="660400" cy="47017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43" name="TextBox 43"/>
          <p:cNvSpPr txBox="1"/>
          <p:nvPr/>
        </p:nvSpPr>
        <p:spPr>
          <a:xfrm>
            <a:off x="6269415" y="1906194"/>
            <a:ext cx="5749170" cy="12033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99"/>
              </a:lnSpc>
            </a:pPr>
            <a:r>
              <a:rPr lang="en-US" sz="6999" b="1" i="1">
                <a:solidFill>
                  <a:srgbClr val="194281"/>
                </a:solidFill>
                <a:latin typeface="Roboto Bold Italics"/>
                <a:ea typeface="Roboto Bold Italics"/>
                <a:cs typeface="Roboto Bold Italics"/>
                <a:sym typeface="Roboto Bold Italics"/>
              </a:rPr>
              <a:t>Daftar Isi</a:t>
            </a:r>
          </a:p>
        </p:txBody>
      </p:sp>
      <p:sp>
        <p:nvSpPr>
          <p:cNvPr id="44" name="TextBox 44"/>
          <p:cNvSpPr txBox="1"/>
          <p:nvPr/>
        </p:nvSpPr>
        <p:spPr>
          <a:xfrm>
            <a:off x="1555888" y="3936593"/>
            <a:ext cx="4069133" cy="5803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Latar Belakang</a:t>
            </a:r>
          </a:p>
        </p:txBody>
      </p:sp>
      <p:sp>
        <p:nvSpPr>
          <p:cNvPr id="45" name="TextBox 45"/>
          <p:cNvSpPr txBox="1"/>
          <p:nvPr/>
        </p:nvSpPr>
        <p:spPr>
          <a:xfrm>
            <a:off x="1468233" y="5152796"/>
            <a:ext cx="4244442" cy="5803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F8F0E1"/>
                </a:solidFill>
                <a:latin typeface="Nunito"/>
                <a:ea typeface="Nunito"/>
                <a:cs typeface="Nunito"/>
                <a:sym typeface="Nunito"/>
              </a:rPr>
              <a:t>Rumusan Masalah</a:t>
            </a:r>
          </a:p>
        </p:txBody>
      </p:sp>
      <p:sp>
        <p:nvSpPr>
          <p:cNvPr id="46" name="TextBox 46"/>
          <p:cNvSpPr txBox="1"/>
          <p:nvPr/>
        </p:nvSpPr>
        <p:spPr>
          <a:xfrm>
            <a:off x="1627432" y="6368159"/>
            <a:ext cx="3926046" cy="5803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Metode Penelitian</a:t>
            </a:r>
          </a:p>
        </p:txBody>
      </p:sp>
      <p:sp>
        <p:nvSpPr>
          <p:cNvPr id="47" name="TextBox 47"/>
          <p:cNvSpPr txBox="1"/>
          <p:nvPr/>
        </p:nvSpPr>
        <p:spPr>
          <a:xfrm>
            <a:off x="1730715" y="7584363"/>
            <a:ext cx="3729300" cy="5803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F8F0E1"/>
                </a:solidFill>
                <a:latin typeface="Nunito"/>
                <a:ea typeface="Nunito"/>
                <a:cs typeface="Nunito"/>
                <a:sym typeface="Nunito"/>
              </a:rPr>
              <a:t>Landasan Teori</a:t>
            </a:r>
          </a:p>
        </p:txBody>
      </p:sp>
      <p:sp>
        <p:nvSpPr>
          <p:cNvPr id="48" name="TextBox 48"/>
          <p:cNvSpPr txBox="1"/>
          <p:nvPr/>
        </p:nvSpPr>
        <p:spPr>
          <a:xfrm>
            <a:off x="7084506" y="3936593"/>
            <a:ext cx="4122222" cy="5803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F8F0E1"/>
                </a:solidFill>
                <a:latin typeface="Nunito"/>
                <a:ea typeface="Nunito"/>
                <a:cs typeface="Nunito"/>
                <a:sym typeface="Nunito"/>
              </a:rPr>
              <a:t>Rumusan Masalah</a:t>
            </a:r>
          </a:p>
        </p:txBody>
      </p:sp>
      <p:sp>
        <p:nvSpPr>
          <p:cNvPr id="49" name="TextBox 49"/>
          <p:cNvSpPr txBox="1"/>
          <p:nvPr/>
        </p:nvSpPr>
        <p:spPr>
          <a:xfrm>
            <a:off x="6995107" y="5152796"/>
            <a:ext cx="4301018" cy="5924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 dirty="0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Tujuan</a:t>
            </a:r>
          </a:p>
        </p:txBody>
      </p:sp>
      <p:sp>
        <p:nvSpPr>
          <p:cNvPr id="50" name="TextBox 50"/>
          <p:cNvSpPr txBox="1"/>
          <p:nvPr/>
        </p:nvSpPr>
        <p:spPr>
          <a:xfrm>
            <a:off x="7084506" y="6368159"/>
            <a:ext cx="4122222" cy="5803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F8F0E1"/>
                </a:solidFill>
                <a:latin typeface="Nunito"/>
                <a:ea typeface="Nunito"/>
                <a:cs typeface="Nunito"/>
                <a:sym typeface="Nunito"/>
              </a:rPr>
              <a:t>Perancangan Sistem</a:t>
            </a:r>
          </a:p>
        </p:txBody>
      </p:sp>
      <p:sp>
        <p:nvSpPr>
          <p:cNvPr id="51" name="TextBox 51"/>
          <p:cNvSpPr txBox="1"/>
          <p:nvPr/>
        </p:nvSpPr>
        <p:spPr>
          <a:xfrm>
            <a:off x="7188804" y="7584363"/>
            <a:ext cx="3913626" cy="5803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Implementasi</a:t>
            </a:r>
          </a:p>
        </p:txBody>
      </p:sp>
      <p:sp>
        <p:nvSpPr>
          <p:cNvPr id="52" name="TextBox 52"/>
          <p:cNvSpPr txBox="1"/>
          <p:nvPr/>
        </p:nvSpPr>
        <p:spPr>
          <a:xfrm>
            <a:off x="13066146" y="5152796"/>
            <a:ext cx="3262799" cy="5803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F8F0E1"/>
                </a:solidFill>
                <a:latin typeface="Nunito"/>
                <a:ea typeface="Nunito"/>
                <a:cs typeface="Nunito"/>
                <a:sym typeface="Nunito"/>
              </a:rPr>
              <a:t>Landasan Teori</a:t>
            </a:r>
          </a:p>
        </p:txBody>
      </p:sp>
      <p:sp>
        <p:nvSpPr>
          <p:cNvPr id="53" name="TextBox 53"/>
          <p:cNvSpPr txBox="1"/>
          <p:nvPr/>
        </p:nvSpPr>
        <p:spPr>
          <a:xfrm>
            <a:off x="12831443" y="7584363"/>
            <a:ext cx="3732205" cy="5803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F8F0E1"/>
                </a:solidFill>
                <a:latin typeface="Nunito"/>
                <a:ea typeface="Nunito"/>
                <a:cs typeface="Nunito"/>
                <a:sym typeface="Nunito"/>
              </a:rPr>
              <a:t>Kesimpulan</a:t>
            </a:r>
          </a:p>
        </p:txBody>
      </p:sp>
      <p:sp>
        <p:nvSpPr>
          <p:cNvPr id="54" name="TextBox 54"/>
          <p:cNvSpPr txBox="1"/>
          <p:nvPr/>
        </p:nvSpPr>
        <p:spPr>
          <a:xfrm>
            <a:off x="2142759" y="731203"/>
            <a:ext cx="6110453" cy="5378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480"/>
              </a:lnSpc>
            </a:pPr>
            <a:r>
              <a:rPr lang="en-US" sz="3200" b="1" i="1" spc="224">
                <a:solidFill>
                  <a:srgbClr val="194281"/>
                </a:solidFill>
                <a:latin typeface="Nunito Bold Italics"/>
                <a:ea typeface="Nunito Bold Italics"/>
                <a:cs typeface="Nunito Bold Italics"/>
                <a:sym typeface="Nunito Bold Italics"/>
              </a:rPr>
              <a:t>STT DUTA BANGSA</a:t>
            </a:r>
          </a:p>
        </p:txBody>
      </p:sp>
      <p:sp>
        <p:nvSpPr>
          <p:cNvPr id="55" name="TextBox 55"/>
          <p:cNvSpPr txBox="1"/>
          <p:nvPr/>
        </p:nvSpPr>
        <p:spPr>
          <a:xfrm>
            <a:off x="11653991" y="731203"/>
            <a:ext cx="5390038" cy="5378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</a:pPr>
            <a:r>
              <a:rPr lang="en-US" sz="3200" b="1" i="1" spc="224">
                <a:solidFill>
                  <a:srgbClr val="194281"/>
                </a:solidFill>
                <a:latin typeface="Nunito Bold Italics"/>
                <a:ea typeface="Nunito Bold Italics"/>
                <a:cs typeface="Nunito Bold Italics"/>
                <a:sym typeface="Nunito Bold Italics"/>
              </a:rPr>
              <a:t>SEMINAR PROPOSAL</a:t>
            </a:r>
          </a:p>
        </p:txBody>
      </p:sp>
      <p:sp>
        <p:nvSpPr>
          <p:cNvPr id="56" name="TextBox 56"/>
          <p:cNvSpPr txBox="1"/>
          <p:nvPr/>
        </p:nvSpPr>
        <p:spPr>
          <a:xfrm>
            <a:off x="16293146" y="9579240"/>
            <a:ext cx="1003553" cy="5378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</a:pPr>
            <a:r>
              <a:rPr lang="en-US" sz="3200" b="1" i="1">
                <a:solidFill>
                  <a:srgbClr val="194281"/>
                </a:solidFill>
                <a:latin typeface="Nunito Bold Italics"/>
                <a:ea typeface="Nunito Bold Italics"/>
                <a:cs typeface="Nunito Bold Italics"/>
                <a:sym typeface="Nunito Bold Italics"/>
              </a:rPr>
              <a:t>02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9428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495716" y="-697176"/>
            <a:ext cx="17296567" cy="10546831"/>
            <a:chOff x="0" y="0"/>
            <a:chExt cx="4555474" cy="277776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555475" cy="2777766"/>
            </a:xfrm>
            <a:custGeom>
              <a:avLst/>
              <a:gdLst/>
              <a:ahLst/>
              <a:cxnLst/>
              <a:rect l="l" t="t" r="r" b="b"/>
              <a:pathLst>
                <a:path w="4555475" h="2777766">
                  <a:moveTo>
                    <a:pt x="26856" y="0"/>
                  </a:moveTo>
                  <a:lnTo>
                    <a:pt x="4528619" y="0"/>
                  </a:lnTo>
                  <a:cubicBezTo>
                    <a:pt x="4535741" y="0"/>
                    <a:pt x="4542572" y="2829"/>
                    <a:pt x="4547609" y="7866"/>
                  </a:cubicBezTo>
                  <a:cubicBezTo>
                    <a:pt x="4552645" y="12902"/>
                    <a:pt x="4555475" y="19733"/>
                    <a:pt x="4555475" y="26856"/>
                  </a:cubicBezTo>
                  <a:lnTo>
                    <a:pt x="4555475" y="2750910"/>
                  </a:lnTo>
                  <a:cubicBezTo>
                    <a:pt x="4555475" y="2758033"/>
                    <a:pt x="4552645" y="2764864"/>
                    <a:pt x="4547609" y="2769900"/>
                  </a:cubicBezTo>
                  <a:cubicBezTo>
                    <a:pt x="4542572" y="2774937"/>
                    <a:pt x="4535741" y="2777766"/>
                    <a:pt x="4528619" y="2777766"/>
                  </a:cubicBezTo>
                  <a:lnTo>
                    <a:pt x="26856" y="2777766"/>
                  </a:lnTo>
                  <a:cubicBezTo>
                    <a:pt x="19733" y="2777766"/>
                    <a:pt x="12902" y="2774937"/>
                    <a:pt x="7866" y="2769900"/>
                  </a:cubicBezTo>
                  <a:cubicBezTo>
                    <a:pt x="2829" y="2764864"/>
                    <a:pt x="0" y="2758033"/>
                    <a:pt x="0" y="2750910"/>
                  </a:cubicBezTo>
                  <a:lnTo>
                    <a:pt x="0" y="26856"/>
                  </a:lnTo>
                  <a:cubicBezTo>
                    <a:pt x="0" y="19733"/>
                    <a:pt x="2829" y="12902"/>
                    <a:pt x="7866" y="7866"/>
                  </a:cubicBezTo>
                  <a:cubicBezTo>
                    <a:pt x="12902" y="2829"/>
                    <a:pt x="19733" y="0"/>
                    <a:pt x="26856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rnd">
              <a:solidFill>
                <a:srgbClr val="F8F0E1"/>
              </a:solidFill>
              <a:prstDash val="solid"/>
              <a:round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555474" cy="281586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648794" y="3626114"/>
            <a:ext cx="14755168" cy="49122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49082" lvl="1" indent="-424541" algn="just">
              <a:lnSpc>
                <a:spcPts val="5505"/>
              </a:lnSpc>
              <a:buFont typeface="Arial"/>
              <a:buChar char="•"/>
            </a:pPr>
            <a:r>
              <a:rPr lang="en-US" sz="3932" dirty="0">
                <a:solidFill>
                  <a:srgbClr val="F8F0E1"/>
                </a:solidFill>
                <a:latin typeface="Nunito"/>
                <a:ea typeface="Nunito"/>
                <a:cs typeface="Nunito"/>
                <a:sym typeface="Nunito"/>
              </a:rPr>
              <a:t>Air </a:t>
            </a:r>
            <a:r>
              <a:rPr lang="en-US" sz="3932" dirty="0" err="1">
                <a:solidFill>
                  <a:srgbClr val="F8F0E1"/>
                </a:solidFill>
                <a:latin typeface="Nunito"/>
                <a:ea typeface="Nunito"/>
                <a:cs typeface="Nunito"/>
                <a:sym typeface="Nunito"/>
              </a:rPr>
              <a:t>adalah</a:t>
            </a:r>
            <a:r>
              <a:rPr lang="en-US" sz="3932" dirty="0">
                <a:solidFill>
                  <a:srgbClr val="F8F0E1"/>
                </a:solidFill>
                <a:latin typeface="Nunito"/>
                <a:ea typeface="Nunito"/>
                <a:cs typeface="Nunito"/>
                <a:sym typeface="Nunito"/>
              </a:rPr>
              <a:t> </a:t>
            </a:r>
            <a:r>
              <a:rPr lang="en-US" sz="3932" dirty="0" err="1">
                <a:solidFill>
                  <a:srgbClr val="F8F0E1"/>
                </a:solidFill>
                <a:latin typeface="Nunito"/>
                <a:ea typeface="Nunito"/>
                <a:cs typeface="Nunito"/>
                <a:sym typeface="Nunito"/>
              </a:rPr>
              <a:t>kebutuhan</a:t>
            </a:r>
            <a:r>
              <a:rPr lang="en-US" sz="3932" dirty="0">
                <a:solidFill>
                  <a:srgbClr val="F8F0E1"/>
                </a:solidFill>
                <a:latin typeface="Nunito"/>
                <a:ea typeface="Nunito"/>
                <a:cs typeface="Nunito"/>
                <a:sym typeface="Nunito"/>
              </a:rPr>
              <a:t> vital </a:t>
            </a:r>
            <a:r>
              <a:rPr lang="en-US" sz="3932" dirty="0" err="1">
                <a:solidFill>
                  <a:srgbClr val="F8F0E1"/>
                </a:solidFill>
                <a:latin typeface="Nunito"/>
                <a:ea typeface="Nunito"/>
                <a:cs typeface="Nunito"/>
                <a:sym typeface="Nunito"/>
              </a:rPr>
              <a:t>rumah</a:t>
            </a:r>
            <a:r>
              <a:rPr lang="en-US" sz="3932" dirty="0">
                <a:solidFill>
                  <a:srgbClr val="F8F0E1"/>
                </a:solidFill>
                <a:latin typeface="Nunito"/>
                <a:ea typeface="Nunito"/>
                <a:cs typeface="Nunito"/>
                <a:sym typeface="Nunito"/>
              </a:rPr>
              <a:t> </a:t>
            </a:r>
            <a:r>
              <a:rPr lang="en-US" sz="3932" dirty="0" err="1">
                <a:solidFill>
                  <a:srgbClr val="F8F0E1"/>
                </a:solidFill>
                <a:latin typeface="Nunito"/>
                <a:ea typeface="Nunito"/>
                <a:cs typeface="Nunito"/>
                <a:sym typeface="Nunito"/>
              </a:rPr>
              <a:t>tangga</a:t>
            </a:r>
            <a:r>
              <a:rPr lang="en-US" sz="3932" dirty="0">
                <a:solidFill>
                  <a:srgbClr val="F8F0E1"/>
                </a:solidFill>
                <a:latin typeface="Nunito"/>
                <a:ea typeface="Nunito"/>
                <a:cs typeface="Nunito"/>
                <a:sym typeface="Nunito"/>
              </a:rPr>
              <a:t> (mandi, </a:t>
            </a:r>
            <a:r>
              <a:rPr lang="en-US" sz="3932" dirty="0" err="1">
                <a:solidFill>
                  <a:srgbClr val="F8F0E1"/>
                </a:solidFill>
                <a:latin typeface="Nunito"/>
                <a:ea typeface="Nunito"/>
                <a:cs typeface="Nunito"/>
                <a:sym typeface="Nunito"/>
              </a:rPr>
              <a:t>mencuci</a:t>
            </a:r>
            <a:r>
              <a:rPr lang="en-US" sz="3932" dirty="0">
                <a:solidFill>
                  <a:srgbClr val="F8F0E1"/>
                </a:solidFill>
                <a:latin typeface="Nunito"/>
                <a:ea typeface="Nunito"/>
                <a:cs typeface="Nunito"/>
                <a:sym typeface="Nunito"/>
              </a:rPr>
              <a:t>, </a:t>
            </a:r>
            <a:r>
              <a:rPr lang="en-US" sz="3932" dirty="0" err="1">
                <a:solidFill>
                  <a:srgbClr val="F8F0E1"/>
                </a:solidFill>
                <a:latin typeface="Nunito"/>
                <a:ea typeface="Nunito"/>
                <a:cs typeface="Nunito"/>
                <a:sym typeface="Nunito"/>
              </a:rPr>
              <a:t>memasak</a:t>
            </a:r>
            <a:r>
              <a:rPr lang="en-US" sz="3932" dirty="0">
                <a:solidFill>
                  <a:srgbClr val="F8F0E1"/>
                </a:solidFill>
                <a:latin typeface="Nunito"/>
                <a:ea typeface="Nunito"/>
                <a:cs typeface="Nunito"/>
                <a:sym typeface="Nunito"/>
              </a:rPr>
              <a:t>).</a:t>
            </a:r>
          </a:p>
          <a:p>
            <a:pPr marL="849082" lvl="1" indent="-424541" algn="just">
              <a:lnSpc>
                <a:spcPts val="5505"/>
              </a:lnSpc>
              <a:buFont typeface="Arial"/>
              <a:buChar char="•"/>
            </a:pPr>
            <a:r>
              <a:rPr lang="en-US" sz="3932" dirty="0">
                <a:solidFill>
                  <a:srgbClr val="F8F0E1"/>
                </a:solidFill>
                <a:latin typeface="Nunito"/>
                <a:ea typeface="Nunito"/>
                <a:cs typeface="Nunito"/>
                <a:sym typeface="Nunito"/>
              </a:rPr>
              <a:t>Banyak </a:t>
            </a:r>
            <a:r>
              <a:rPr lang="en-US" sz="3932" dirty="0" err="1">
                <a:solidFill>
                  <a:srgbClr val="F8F0E1"/>
                </a:solidFill>
                <a:latin typeface="Nunito"/>
                <a:ea typeface="Nunito"/>
                <a:cs typeface="Nunito"/>
                <a:sym typeface="Nunito"/>
              </a:rPr>
              <a:t>rumah</a:t>
            </a:r>
            <a:r>
              <a:rPr lang="en-US" sz="3932" dirty="0">
                <a:solidFill>
                  <a:srgbClr val="F8F0E1"/>
                </a:solidFill>
                <a:latin typeface="Nunito"/>
                <a:ea typeface="Nunito"/>
                <a:cs typeface="Nunito"/>
                <a:sym typeface="Nunito"/>
              </a:rPr>
              <a:t> </a:t>
            </a:r>
            <a:r>
              <a:rPr lang="en-US" sz="3932" dirty="0" err="1">
                <a:solidFill>
                  <a:srgbClr val="F8F0E1"/>
                </a:solidFill>
                <a:latin typeface="Nunito"/>
                <a:ea typeface="Nunito"/>
                <a:cs typeface="Nunito"/>
                <a:sym typeface="Nunito"/>
              </a:rPr>
              <a:t>memakai</a:t>
            </a:r>
            <a:r>
              <a:rPr lang="en-US" sz="3932" dirty="0">
                <a:solidFill>
                  <a:srgbClr val="F8F0E1"/>
                </a:solidFill>
                <a:latin typeface="Nunito"/>
                <a:ea typeface="Nunito"/>
                <a:cs typeface="Nunito"/>
                <a:sym typeface="Nunito"/>
              </a:rPr>
              <a:t> </a:t>
            </a:r>
            <a:r>
              <a:rPr lang="en-US" sz="3932" dirty="0" err="1">
                <a:solidFill>
                  <a:srgbClr val="F8F0E1"/>
                </a:solidFill>
                <a:latin typeface="Nunito"/>
                <a:ea typeface="Nunito"/>
                <a:cs typeface="Nunito"/>
                <a:sym typeface="Nunito"/>
              </a:rPr>
              <a:t>toren</a:t>
            </a:r>
            <a:r>
              <a:rPr lang="en-US" sz="3932" dirty="0">
                <a:solidFill>
                  <a:srgbClr val="F8F0E1"/>
                </a:solidFill>
                <a:latin typeface="Nunito"/>
                <a:ea typeface="Nunito"/>
                <a:cs typeface="Nunito"/>
                <a:sym typeface="Nunito"/>
              </a:rPr>
              <a:t> air dan </a:t>
            </a:r>
            <a:r>
              <a:rPr lang="en-US" sz="3932" dirty="0" err="1">
                <a:solidFill>
                  <a:srgbClr val="F8F0E1"/>
                </a:solidFill>
                <a:latin typeface="Nunito"/>
                <a:ea typeface="Nunito"/>
                <a:cs typeface="Nunito"/>
                <a:sym typeface="Nunito"/>
              </a:rPr>
              <a:t>pompa</a:t>
            </a:r>
            <a:r>
              <a:rPr lang="en-US" sz="3932" dirty="0">
                <a:solidFill>
                  <a:srgbClr val="F8F0E1"/>
                </a:solidFill>
                <a:latin typeface="Nunito"/>
                <a:ea typeface="Nunito"/>
                <a:cs typeface="Nunito"/>
                <a:sym typeface="Nunito"/>
              </a:rPr>
              <a:t> </a:t>
            </a:r>
            <a:r>
              <a:rPr lang="en-US" sz="3932" dirty="0" err="1">
                <a:solidFill>
                  <a:srgbClr val="F8F0E1"/>
                </a:solidFill>
                <a:latin typeface="Nunito"/>
                <a:ea typeface="Nunito"/>
                <a:cs typeface="Nunito"/>
                <a:sym typeface="Nunito"/>
              </a:rPr>
              <a:t>listrik</a:t>
            </a:r>
            <a:r>
              <a:rPr lang="en-US" sz="3932" dirty="0">
                <a:solidFill>
                  <a:srgbClr val="F8F0E1"/>
                </a:solidFill>
                <a:latin typeface="Nunito"/>
                <a:ea typeface="Nunito"/>
                <a:cs typeface="Nunito"/>
                <a:sym typeface="Nunito"/>
              </a:rPr>
              <a:t> manual.</a:t>
            </a:r>
          </a:p>
          <a:p>
            <a:pPr marL="849082" lvl="1" indent="-424541" algn="just">
              <a:lnSpc>
                <a:spcPts val="5505"/>
              </a:lnSpc>
              <a:buFont typeface="Arial"/>
              <a:buChar char="•"/>
            </a:pPr>
            <a:r>
              <a:rPr lang="en-US" sz="3932" dirty="0" err="1">
                <a:solidFill>
                  <a:srgbClr val="F8F0E1"/>
                </a:solidFill>
                <a:latin typeface="Nunito"/>
                <a:ea typeface="Nunito"/>
                <a:cs typeface="Nunito"/>
                <a:sym typeface="Nunito"/>
              </a:rPr>
              <a:t>Masalah</a:t>
            </a:r>
            <a:r>
              <a:rPr lang="en-US" sz="3932" dirty="0">
                <a:solidFill>
                  <a:srgbClr val="F8F0E1"/>
                </a:solidFill>
                <a:latin typeface="Nunito"/>
                <a:ea typeface="Nunito"/>
                <a:cs typeface="Nunito"/>
                <a:sym typeface="Nunito"/>
              </a:rPr>
              <a:t> </a:t>
            </a:r>
            <a:r>
              <a:rPr lang="en-US" sz="3932" dirty="0" err="1">
                <a:solidFill>
                  <a:srgbClr val="F8F0E1"/>
                </a:solidFill>
                <a:latin typeface="Nunito"/>
                <a:ea typeface="Nunito"/>
                <a:cs typeface="Nunito"/>
                <a:sym typeface="Nunito"/>
              </a:rPr>
              <a:t>umum</a:t>
            </a:r>
            <a:r>
              <a:rPr lang="en-US" sz="3932" dirty="0">
                <a:solidFill>
                  <a:srgbClr val="F8F0E1"/>
                </a:solidFill>
                <a:latin typeface="Nunito"/>
                <a:ea typeface="Nunito"/>
                <a:cs typeface="Nunito"/>
                <a:sym typeface="Nunito"/>
              </a:rPr>
              <a:t>: air </a:t>
            </a:r>
            <a:r>
              <a:rPr lang="en-US" sz="3932" dirty="0" err="1">
                <a:solidFill>
                  <a:srgbClr val="F8F0E1"/>
                </a:solidFill>
                <a:latin typeface="Nunito"/>
                <a:ea typeface="Nunito"/>
                <a:cs typeface="Nunito"/>
                <a:sym typeface="Nunito"/>
              </a:rPr>
              <a:t>meluap</a:t>
            </a:r>
            <a:r>
              <a:rPr lang="en-US" sz="3932" dirty="0">
                <a:solidFill>
                  <a:srgbClr val="F8F0E1"/>
                </a:solidFill>
                <a:latin typeface="Nunito"/>
                <a:ea typeface="Nunito"/>
                <a:cs typeface="Nunito"/>
                <a:sym typeface="Nunito"/>
              </a:rPr>
              <a:t> </a:t>
            </a:r>
            <a:r>
              <a:rPr lang="en-US" sz="3932" dirty="0" err="1">
                <a:solidFill>
                  <a:srgbClr val="F8F0E1"/>
                </a:solidFill>
                <a:latin typeface="Nunito"/>
                <a:ea typeface="Nunito"/>
                <a:cs typeface="Nunito"/>
                <a:sym typeface="Nunito"/>
              </a:rPr>
              <a:t>atau</a:t>
            </a:r>
            <a:r>
              <a:rPr lang="en-US" sz="3932" dirty="0">
                <a:solidFill>
                  <a:srgbClr val="F8F0E1"/>
                </a:solidFill>
                <a:latin typeface="Nunito"/>
                <a:ea typeface="Nunito"/>
                <a:cs typeface="Nunito"/>
                <a:sym typeface="Nunito"/>
              </a:rPr>
              <a:t> </a:t>
            </a:r>
            <a:r>
              <a:rPr lang="en-US" sz="3932" dirty="0" err="1">
                <a:solidFill>
                  <a:srgbClr val="F8F0E1"/>
                </a:solidFill>
                <a:latin typeface="Nunito"/>
                <a:ea typeface="Nunito"/>
                <a:cs typeface="Nunito"/>
                <a:sym typeface="Nunito"/>
              </a:rPr>
              <a:t>pompa</a:t>
            </a:r>
            <a:r>
              <a:rPr lang="en-US" sz="3932" dirty="0">
                <a:solidFill>
                  <a:srgbClr val="F8F0E1"/>
                </a:solidFill>
                <a:latin typeface="Nunito"/>
                <a:ea typeface="Nunito"/>
                <a:cs typeface="Nunito"/>
                <a:sym typeface="Nunito"/>
              </a:rPr>
              <a:t> </a:t>
            </a:r>
            <a:r>
              <a:rPr lang="en-US" sz="3932" dirty="0" err="1">
                <a:solidFill>
                  <a:srgbClr val="F8F0E1"/>
                </a:solidFill>
                <a:latin typeface="Nunito"/>
                <a:ea typeface="Nunito"/>
                <a:cs typeface="Nunito"/>
                <a:sym typeface="Nunito"/>
              </a:rPr>
              <a:t>rusak</a:t>
            </a:r>
            <a:r>
              <a:rPr lang="en-US" sz="3932" dirty="0">
                <a:solidFill>
                  <a:srgbClr val="F8F0E1"/>
                </a:solidFill>
                <a:latin typeface="Nunito"/>
                <a:ea typeface="Nunito"/>
                <a:cs typeface="Nunito"/>
                <a:sym typeface="Nunito"/>
              </a:rPr>
              <a:t> </a:t>
            </a:r>
            <a:r>
              <a:rPr lang="en-US" sz="3932" dirty="0" err="1">
                <a:solidFill>
                  <a:srgbClr val="F8F0E1"/>
                </a:solidFill>
                <a:latin typeface="Nunito"/>
                <a:ea typeface="Nunito"/>
                <a:cs typeface="Nunito"/>
                <a:sym typeface="Nunito"/>
              </a:rPr>
              <a:t>karena</a:t>
            </a:r>
            <a:r>
              <a:rPr lang="en-US" sz="3932" dirty="0">
                <a:solidFill>
                  <a:srgbClr val="F8F0E1"/>
                </a:solidFill>
                <a:latin typeface="Nunito"/>
                <a:ea typeface="Nunito"/>
                <a:cs typeface="Nunito"/>
                <a:sym typeface="Nunito"/>
              </a:rPr>
              <a:t> </a:t>
            </a:r>
            <a:r>
              <a:rPr lang="en-US" sz="3932" dirty="0" err="1">
                <a:solidFill>
                  <a:srgbClr val="F8F0E1"/>
                </a:solidFill>
                <a:latin typeface="Nunito"/>
                <a:ea typeface="Nunito"/>
                <a:cs typeface="Nunito"/>
                <a:sym typeface="Nunito"/>
              </a:rPr>
              <a:t>tidak</a:t>
            </a:r>
            <a:r>
              <a:rPr lang="en-US" sz="3932" dirty="0">
                <a:solidFill>
                  <a:srgbClr val="F8F0E1"/>
                </a:solidFill>
                <a:latin typeface="Nunito"/>
                <a:ea typeface="Nunito"/>
                <a:cs typeface="Nunito"/>
                <a:sym typeface="Nunito"/>
              </a:rPr>
              <a:t> </a:t>
            </a:r>
            <a:r>
              <a:rPr lang="en-US" sz="3932" dirty="0" err="1">
                <a:solidFill>
                  <a:srgbClr val="F8F0E1"/>
                </a:solidFill>
                <a:latin typeface="Nunito"/>
                <a:ea typeface="Nunito"/>
                <a:cs typeface="Nunito"/>
                <a:sym typeface="Nunito"/>
              </a:rPr>
              <a:t>otomatis</a:t>
            </a:r>
            <a:r>
              <a:rPr lang="en-US" sz="3932" dirty="0">
                <a:solidFill>
                  <a:srgbClr val="F8F0E1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</a:p>
          <a:p>
            <a:pPr marL="849082" lvl="1" indent="-424541" algn="just">
              <a:lnSpc>
                <a:spcPts val="5505"/>
              </a:lnSpc>
              <a:buFont typeface="Arial"/>
              <a:buChar char="•"/>
            </a:pPr>
            <a:r>
              <a:rPr lang="en-US" sz="3932" dirty="0">
                <a:solidFill>
                  <a:srgbClr val="F8F0E1"/>
                </a:solidFill>
                <a:latin typeface="Nunito"/>
                <a:ea typeface="Nunito"/>
                <a:cs typeface="Nunito"/>
                <a:sym typeface="Nunito"/>
              </a:rPr>
              <a:t>Solusi: </a:t>
            </a:r>
            <a:r>
              <a:rPr lang="en-US" sz="3932" dirty="0" err="1">
                <a:solidFill>
                  <a:srgbClr val="F8F0E1"/>
                </a:solidFill>
                <a:latin typeface="Nunito"/>
                <a:ea typeface="Nunito"/>
                <a:cs typeface="Nunito"/>
                <a:sym typeface="Nunito"/>
              </a:rPr>
              <a:t>otomatisasi</a:t>
            </a:r>
            <a:r>
              <a:rPr lang="en-US" sz="3932" dirty="0">
                <a:solidFill>
                  <a:srgbClr val="F8F0E1"/>
                </a:solidFill>
                <a:latin typeface="Nunito"/>
                <a:ea typeface="Nunito"/>
                <a:cs typeface="Nunito"/>
                <a:sym typeface="Nunito"/>
              </a:rPr>
              <a:t> </a:t>
            </a:r>
            <a:r>
              <a:rPr lang="en-US" sz="3932" dirty="0" err="1">
                <a:solidFill>
                  <a:srgbClr val="F8F0E1"/>
                </a:solidFill>
                <a:latin typeface="Nunito"/>
                <a:ea typeface="Nunito"/>
                <a:cs typeface="Nunito"/>
                <a:sym typeface="Nunito"/>
              </a:rPr>
              <a:t>menggunakan</a:t>
            </a:r>
            <a:r>
              <a:rPr lang="en-US" sz="3932" dirty="0">
                <a:solidFill>
                  <a:srgbClr val="F8F0E1"/>
                </a:solidFill>
                <a:latin typeface="Nunito"/>
                <a:ea typeface="Nunito"/>
                <a:cs typeface="Nunito"/>
                <a:sym typeface="Nunito"/>
              </a:rPr>
              <a:t> Arduino Uno dan sensor </a:t>
            </a:r>
            <a:r>
              <a:rPr lang="en-US" sz="3932" dirty="0" err="1">
                <a:solidFill>
                  <a:srgbClr val="F8F0E1"/>
                </a:solidFill>
                <a:latin typeface="Nunito"/>
                <a:ea typeface="Nunito"/>
                <a:cs typeface="Nunito"/>
                <a:sym typeface="Nunito"/>
              </a:rPr>
              <a:t>ultrasonik</a:t>
            </a:r>
            <a:r>
              <a:rPr lang="en-US" sz="3932" dirty="0">
                <a:solidFill>
                  <a:srgbClr val="F8F0E1"/>
                </a:solidFill>
                <a:latin typeface="Nunito"/>
                <a:ea typeface="Nunito"/>
                <a:cs typeface="Nunito"/>
                <a:sym typeface="Nunito"/>
              </a:rPr>
              <a:t> </a:t>
            </a:r>
            <a:r>
              <a:rPr lang="en-US" sz="3932" dirty="0" err="1">
                <a:solidFill>
                  <a:srgbClr val="F8F0E1"/>
                </a:solidFill>
                <a:latin typeface="Nunito"/>
                <a:ea typeface="Nunito"/>
                <a:cs typeface="Nunito"/>
                <a:sym typeface="Nunito"/>
              </a:rPr>
              <a:t>untuk</a:t>
            </a:r>
            <a:r>
              <a:rPr lang="en-US" sz="3932" dirty="0">
                <a:solidFill>
                  <a:srgbClr val="F8F0E1"/>
                </a:solidFill>
                <a:latin typeface="Nunito"/>
                <a:ea typeface="Nunito"/>
                <a:cs typeface="Nunito"/>
                <a:sym typeface="Nunito"/>
              </a:rPr>
              <a:t> </a:t>
            </a:r>
            <a:r>
              <a:rPr lang="en-US" sz="3932" dirty="0" err="1">
                <a:solidFill>
                  <a:srgbClr val="F8F0E1"/>
                </a:solidFill>
                <a:latin typeface="Nunito"/>
                <a:ea typeface="Nunito"/>
                <a:cs typeface="Nunito"/>
                <a:sym typeface="Nunito"/>
              </a:rPr>
              <a:t>memantau</a:t>
            </a:r>
            <a:r>
              <a:rPr lang="en-US" sz="3932" dirty="0">
                <a:solidFill>
                  <a:srgbClr val="F8F0E1"/>
                </a:solidFill>
                <a:latin typeface="Nunito"/>
                <a:ea typeface="Nunito"/>
                <a:cs typeface="Nunito"/>
                <a:sym typeface="Nunito"/>
              </a:rPr>
              <a:t> </a:t>
            </a:r>
            <a:r>
              <a:rPr lang="en-US" sz="3932" dirty="0" err="1">
                <a:solidFill>
                  <a:srgbClr val="F8F0E1"/>
                </a:solidFill>
                <a:latin typeface="Nunito"/>
                <a:ea typeface="Nunito"/>
                <a:cs typeface="Nunito"/>
                <a:sym typeface="Nunito"/>
              </a:rPr>
              <a:t>serta</a:t>
            </a:r>
            <a:r>
              <a:rPr lang="en-US" sz="3932" dirty="0">
                <a:solidFill>
                  <a:srgbClr val="F8F0E1"/>
                </a:solidFill>
                <a:latin typeface="Nunito"/>
                <a:ea typeface="Nunito"/>
                <a:cs typeface="Nunito"/>
                <a:sym typeface="Nunito"/>
              </a:rPr>
              <a:t> </a:t>
            </a:r>
            <a:r>
              <a:rPr lang="en-US" sz="3932" dirty="0" err="1">
                <a:solidFill>
                  <a:srgbClr val="F8F0E1"/>
                </a:solidFill>
                <a:latin typeface="Nunito"/>
                <a:ea typeface="Nunito"/>
                <a:cs typeface="Nunito"/>
                <a:sym typeface="Nunito"/>
              </a:rPr>
              <a:t>mengontrol</a:t>
            </a:r>
            <a:r>
              <a:rPr lang="en-US" sz="3932" dirty="0">
                <a:solidFill>
                  <a:srgbClr val="F8F0E1"/>
                </a:solidFill>
                <a:latin typeface="Nunito"/>
                <a:ea typeface="Nunito"/>
                <a:cs typeface="Nunito"/>
                <a:sym typeface="Nunito"/>
              </a:rPr>
              <a:t> level air.</a:t>
            </a:r>
          </a:p>
        </p:txBody>
      </p:sp>
      <p:grpSp>
        <p:nvGrpSpPr>
          <p:cNvPr id="6" name="Group 6"/>
          <p:cNvGrpSpPr/>
          <p:nvPr/>
        </p:nvGrpSpPr>
        <p:grpSpPr>
          <a:xfrm>
            <a:off x="783088" y="582943"/>
            <a:ext cx="7650670" cy="891513"/>
            <a:chOff x="0" y="0"/>
            <a:chExt cx="3487590" cy="4064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487590" cy="406400"/>
            </a:xfrm>
            <a:custGeom>
              <a:avLst/>
              <a:gdLst/>
              <a:ahLst/>
              <a:cxnLst/>
              <a:rect l="l" t="t" r="r" b="b"/>
              <a:pathLst>
                <a:path w="3487590" h="406400">
                  <a:moveTo>
                    <a:pt x="3284390" y="0"/>
                  </a:moveTo>
                  <a:cubicBezTo>
                    <a:pt x="3396614" y="0"/>
                    <a:pt x="3487590" y="90976"/>
                    <a:pt x="3487590" y="203200"/>
                  </a:cubicBezTo>
                  <a:cubicBezTo>
                    <a:pt x="3487590" y="315424"/>
                    <a:pt x="3396614" y="406400"/>
                    <a:pt x="3284390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28575" cap="sq">
              <a:solidFill>
                <a:srgbClr val="F8F0E1"/>
              </a:solidFill>
              <a:prstDash val="solid"/>
              <a:miter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3487590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1193108" y="582943"/>
            <a:ext cx="6311804" cy="891513"/>
            <a:chOff x="0" y="0"/>
            <a:chExt cx="2877263" cy="4064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2877263" cy="406400"/>
            </a:xfrm>
            <a:custGeom>
              <a:avLst/>
              <a:gdLst/>
              <a:ahLst/>
              <a:cxnLst/>
              <a:rect l="l" t="t" r="r" b="b"/>
              <a:pathLst>
                <a:path w="2877263" h="406400">
                  <a:moveTo>
                    <a:pt x="2674063" y="0"/>
                  </a:moveTo>
                  <a:cubicBezTo>
                    <a:pt x="2786287" y="0"/>
                    <a:pt x="2877263" y="90976"/>
                    <a:pt x="2877263" y="203200"/>
                  </a:cubicBezTo>
                  <a:cubicBezTo>
                    <a:pt x="2877263" y="315424"/>
                    <a:pt x="2786287" y="406400"/>
                    <a:pt x="2674063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28575" cap="sq">
              <a:solidFill>
                <a:srgbClr val="F8F0E1"/>
              </a:solidFill>
              <a:prstDash val="solid"/>
              <a:miter/>
            </a:ln>
          </p:spPr>
        </p:sp>
        <p:sp>
          <p:nvSpPr>
            <p:cNvPr id="11" name="TextBox 11"/>
            <p:cNvSpPr txBox="1"/>
            <p:nvPr/>
          </p:nvSpPr>
          <p:spPr>
            <a:xfrm>
              <a:off x="0" y="-38100"/>
              <a:ext cx="2877263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2" name="AutoShape 12"/>
          <p:cNvSpPr/>
          <p:nvPr/>
        </p:nvSpPr>
        <p:spPr>
          <a:xfrm>
            <a:off x="8433758" y="1028700"/>
            <a:ext cx="2758905" cy="0"/>
          </a:xfrm>
          <a:prstGeom prst="line">
            <a:avLst/>
          </a:prstGeom>
          <a:ln w="28575" cap="flat">
            <a:solidFill>
              <a:srgbClr val="F8F0E1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3" name="Freeform 13"/>
          <p:cNvSpPr/>
          <p:nvPr/>
        </p:nvSpPr>
        <p:spPr>
          <a:xfrm>
            <a:off x="1144874" y="740077"/>
            <a:ext cx="817341" cy="577247"/>
          </a:xfrm>
          <a:custGeom>
            <a:avLst/>
            <a:gdLst/>
            <a:ahLst/>
            <a:cxnLst/>
            <a:rect l="l" t="t" r="r" b="b"/>
            <a:pathLst>
              <a:path w="817341" h="577247">
                <a:moveTo>
                  <a:pt x="0" y="0"/>
                </a:moveTo>
                <a:lnTo>
                  <a:pt x="817340" y="0"/>
                </a:lnTo>
                <a:lnTo>
                  <a:pt x="817340" y="577246"/>
                </a:lnTo>
                <a:lnTo>
                  <a:pt x="0" y="57724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1329767" y="868394"/>
            <a:ext cx="447555" cy="320612"/>
          </a:xfrm>
          <a:custGeom>
            <a:avLst/>
            <a:gdLst/>
            <a:ahLst/>
            <a:cxnLst/>
            <a:rect l="l" t="t" r="r" b="b"/>
            <a:pathLst>
              <a:path w="447555" h="320612">
                <a:moveTo>
                  <a:pt x="0" y="0"/>
                </a:moveTo>
                <a:lnTo>
                  <a:pt x="447555" y="0"/>
                </a:lnTo>
                <a:lnTo>
                  <a:pt x="447555" y="320612"/>
                </a:lnTo>
                <a:lnTo>
                  <a:pt x="0" y="32061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15" name="Group 15"/>
          <p:cNvGrpSpPr/>
          <p:nvPr/>
        </p:nvGrpSpPr>
        <p:grpSpPr>
          <a:xfrm>
            <a:off x="16084934" y="9029700"/>
            <a:ext cx="1419978" cy="1202118"/>
            <a:chOff x="0" y="0"/>
            <a:chExt cx="660400" cy="559078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660400" cy="559078"/>
            </a:xfrm>
            <a:custGeom>
              <a:avLst/>
              <a:gdLst/>
              <a:ahLst/>
              <a:cxnLst/>
              <a:rect l="l" t="t" r="r" b="b"/>
              <a:pathLst>
                <a:path w="660400" h="559078">
                  <a:moveTo>
                    <a:pt x="220252" y="19070"/>
                  </a:moveTo>
                  <a:cubicBezTo>
                    <a:pt x="254000" y="7556"/>
                    <a:pt x="292600" y="0"/>
                    <a:pt x="330378" y="0"/>
                  </a:cubicBezTo>
                  <a:cubicBezTo>
                    <a:pt x="368157" y="0"/>
                    <a:pt x="404509" y="6476"/>
                    <a:pt x="438009" y="17990"/>
                  </a:cubicBezTo>
                  <a:cubicBezTo>
                    <a:pt x="438723" y="18350"/>
                    <a:pt x="439435" y="18350"/>
                    <a:pt x="440148" y="18710"/>
                  </a:cubicBezTo>
                  <a:cubicBezTo>
                    <a:pt x="565955" y="64765"/>
                    <a:pt x="658618" y="186379"/>
                    <a:pt x="660400" y="322866"/>
                  </a:cubicBezTo>
                  <a:lnTo>
                    <a:pt x="660400" y="559078"/>
                  </a:lnTo>
                  <a:lnTo>
                    <a:pt x="0" y="559078"/>
                  </a:lnTo>
                  <a:lnTo>
                    <a:pt x="0" y="323041"/>
                  </a:lnTo>
                  <a:cubicBezTo>
                    <a:pt x="1782" y="185660"/>
                    <a:pt x="93019" y="64045"/>
                    <a:pt x="220252" y="19070"/>
                  </a:cubicBezTo>
                  <a:close/>
                </a:path>
              </a:pathLst>
            </a:custGeom>
            <a:solidFill>
              <a:srgbClr val="F8F0E1"/>
            </a:solidFill>
            <a:ln cap="sq">
              <a:noFill/>
              <a:prstDash val="solid"/>
              <a:miter/>
            </a:ln>
          </p:spPr>
        </p:sp>
        <p:sp>
          <p:nvSpPr>
            <p:cNvPr id="17" name="TextBox 17"/>
            <p:cNvSpPr txBox="1"/>
            <p:nvPr/>
          </p:nvSpPr>
          <p:spPr>
            <a:xfrm>
              <a:off x="0" y="88900"/>
              <a:ext cx="660400" cy="47017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8" name="TextBox 18"/>
          <p:cNvSpPr txBox="1"/>
          <p:nvPr/>
        </p:nvSpPr>
        <p:spPr>
          <a:xfrm>
            <a:off x="4530114" y="1997101"/>
            <a:ext cx="10295146" cy="12033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99"/>
              </a:lnSpc>
            </a:pPr>
            <a:r>
              <a:rPr lang="en-US" sz="6999" b="1" i="1">
                <a:solidFill>
                  <a:srgbClr val="F8F0E1"/>
                </a:solidFill>
                <a:latin typeface="Roboto Bold Italics"/>
                <a:ea typeface="Roboto Bold Italics"/>
                <a:cs typeface="Roboto Bold Italics"/>
                <a:sym typeface="Roboto Bold Italics"/>
              </a:rPr>
              <a:t>Latar Belakang Masalah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2142759" y="731203"/>
            <a:ext cx="6110453" cy="5378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480"/>
              </a:lnSpc>
            </a:pPr>
            <a:r>
              <a:rPr lang="en-US" sz="3200" b="1" i="1" spc="224">
                <a:solidFill>
                  <a:srgbClr val="F8F0E1"/>
                </a:solidFill>
                <a:latin typeface="Nunito Bold Italics"/>
                <a:ea typeface="Nunito Bold Italics"/>
                <a:cs typeface="Nunito Bold Italics"/>
                <a:sym typeface="Nunito Bold Italics"/>
              </a:rPr>
              <a:t>STT DUTA BANGSA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1653991" y="731203"/>
            <a:ext cx="5390038" cy="5378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</a:pPr>
            <a:r>
              <a:rPr lang="en-US" sz="3200" b="1" i="1" spc="224">
                <a:solidFill>
                  <a:srgbClr val="F8F0E1"/>
                </a:solidFill>
                <a:latin typeface="Nunito Bold Italics"/>
                <a:ea typeface="Nunito Bold Italics"/>
                <a:cs typeface="Nunito Bold Italics"/>
                <a:sym typeface="Nunito Bold Italics"/>
              </a:rPr>
              <a:t>SEMINAR PROPOSAL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16293146" y="9579240"/>
            <a:ext cx="1003553" cy="5378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</a:pPr>
            <a:r>
              <a:rPr lang="en-US" sz="3200" b="1" i="1" dirty="0">
                <a:solidFill>
                  <a:srgbClr val="194281"/>
                </a:solidFill>
                <a:latin typeface="Nunito Bold Italics"/>
                <a:ea typeface="Nunito Bold Italics"/>
                <a:cs typeface="Nunito Bold Italics"/>
                <a:sym typeface="Nunito Bold Italics"/>
              </a:rPr>
              <a:t>03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0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9900179"/>
            <a:ext cx="18288000" cy="386821"/>
            <a:chOff x="0" y="0"/>
            <a:chExt cx="4816593" cy="10187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16592" cy="101879"/>
            </a:xfrm>
            <a:custGeom>
              <a:avLst/>
              <a:gdLst/>
              <a:ahLst/>
              <a:cxnLst/>
              <a:rect l="l" t="t" r="r" b="b"/>
              <a:pathLst>
                <a:path w="4816592" h="101879">
                  <a:moveTo>
                    <a:pt x="0" y="0"/>
                  </a:moveTo>
                  <a:lnTo>
                    <a:pt x="4816592" y="0"/>
                  </a:lnTo>
                  <a:lnTo>
                    <a:pt x="4816592" y="101879"/>
                  </a:lnTo>
                  <a:lnTo>
                    <a:pt x="0" y="101879"/>
                  </a:lnTo>
                  <a:close/>
                </a:path>
              </a:pathLst>
            </a:custGeom>
            <a:solidFill>
              <a:srgbClr val="194281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816593" cy="13997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AutoShape 5"/>
          <p:cNvSpPr/>
          <p:nvPr/>
        </p:nvSpPr>
        <p:spPr>
          <a:xfrm flipV="1">
            <a:off x="0" y="9704057"/>
            <a:ext cx="18287996" cy="51461"/>
          </a:xfrm>
          <a:prstGeom prst="line">
            <a:avLst/>
          </a:prstGeom>
          <a:ln w="28575" cap="flat">
            <a:solidFill>
              <a:srgbClr val="19428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 dirty="0"/>
          </a:p>
        </p:txBody>
      </p:sp>
      <p:grpSp>
        <p:nvGrpSpPr>
          <p:cNvPr id="6" name="Group 6"/>
          <p:cNvGrpSpPr/>
          <p:nvPr/>
        </p:nvGrpSpPr>
        <p:grpSpPr>
          <a:xfrm>
            <a:off x="16084934" y="9029700"/>
            <a:ext cx="1419978" cy="1202118"/>
            <a:chOff x="0" y="0"/>
            <a:chExt cx="660400" cy="559078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660400" cy="559078"/>
            </a:xfrm>
            <a:custGeom>
              <a:avLst/>
              <a:gdLst/>
              <a:ahLst/>
              <a:cxnLst/>
              <a:rect l="l" t="t" r="r" b="b"/>
              <a:pathLst>
                <a:path w="660400" h="559078">
                  <a:moveTo>
                    <a:pt x="220252" y="19070"/>
                  </a:moveTo>
                  <a:cubicBezTo>
                    <a:pt x="254000" y="7556"/>
                    <a:pt x="292600" y="0"/>
                    <a:pt x="330378" y="0"/>
                  </a:cubicBezTo>
                  <a:cubicBezTo>
                    <a:pt x="368157" y="0"/>
                    <a:pt x="404509" y="6476"/>
                    <a:pt x="438009" y="17990"/>
                  </a:cubicBezTo>
                  <a:cubicBezTo>
                    <a:pt x="438723" y="18350"/>
                    <a:pt x="439435" y="18350"/>
                    <a:pt x="440148" y="18710"/>
                  </a:cubicBezTo>
                  <a:cubicBezTo>
                    <a:pt x="565955" y="64765"/>
                    <a:pt x="658618" y="186379"/>
                    <a:pt x="660400" y="322866"/>
                  </a:cubicBezTo>
                  <a:lnTo>
                    <a:pt x="660400" y="559078"/>
                  </a:lnTo>
                  <a:lnTo>
                    <a:pt x="0" y="559078"/>
                  </a:lnTo>
                  <a:lnTo>
                    <a:pt x="0" y="323041"/>
                  </a:lnTo>
                  <a:cubicBezTo>
                    <a:pt x="1782" y="185660"/>
                    <a:pt x="93019" y="64045"/>
                    <a:pt x="220252" y="19070"/>
                  </a:cubicBezTo>
                  <a:close/>
                </a:path>
              </a:pathLst>
            </a:custGeom>
            <a:solidFill>
              <a:srgbClr val="F8F0E1"/>
            </a:solidFill>
            <a:ln w="28575" cap="sq">
              <a:solidFill>
                <a:srgbClr val="194281"/>
              </a:solidFill>
              <a:prstDash val="solid"/>
              <a:miter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0" y="88900"/>
              <a:ext cx="660400" cy="47017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783088" y="582943"/>
            <a:ext cx="7650670" cy="891513"/>
            <a:chOff x="0" y="0"/>
            <a:chExt cx="3487590" cy="4064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3487590" cy="406400"/>
            </a:xfrm>
            <a:custGeom>
              <a:avLst/>
              <a:gdLst/>
              <a:ahLst/>
              <a:cxnLst/>
              <a:rect l="l" t="t" r="r" b="b"/>
              <a:pathLst>
                <a:path w="3487590" h="406400">
                  <a:moveTo>
                    <a:pt x="3284390" y="0"/>
                  </a:moveTo>
                  <a:cubicBezTo>
                    <a:pt x="3396614" y="0"/>
                    <a:pt x="3487590" y="90976"/>
                    <a:pt x="3487590" y="203200"/>
                  </a:cubicBezTo>
                  <a:cubicBezTo>
                    <a:pt x="3487590" y="315424"/>
                    <a:pt x="3396614" y="406400"/>
                    <a:pt x="3284390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28575" cap="sq">
              <a:solidFill>
                <a:srgbClr val="194281"/>
              </a:solidFill>
              <a:prstDash val="solid"/>
              <a:miter/>
            </a:ln>
          </p:spPr>
        </p:sp>
        <p:sp>
          <p:nvSpPr>
            <p:cNvPr id="11" name="TextBox 11"/>
            <p:cNvSpPr txBox="1"/>
            <p:nvPr/>
          </p:nvSpPr>
          <p:spPr>
            <a:xfrm>
              <a:off x="0" y="-38100"/>
              <a:ext cx="3487590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1193108" y="582943"/>
            <a:ext cx="6311804" cy="891513"/>
            <a:chOff x="0" y="0"/>
            <a:chExt cx="2877263" cy="4064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2877263" cy="406400"/>
            </a:xfrm>
            <a:custGeom>
              <a:avLst/>
              <a:gdLst/>
              <a:ahLst/>
              <a:cxnLst/>
              <a:rect l="l" t="t" r="r" b="b"/>
              <a:pathLst>
                <a:path w="2877263" h="406400">
                  <a:moveTo>
                    <a:pt x="2674063" y="0"/>
                  </a:moveTo>
                  <a:cubicBezTo>
                    <a:pt x="2786287" y="0"/>
                    <a:pt x="2877263" y="90976"/>
                    <a:pt x="2877263" y="203200"/>
                  </a:cubicBezTo>
                  <a:cubicBezTo>
                    <a:pt x="2877263" y="315424"/>
                    <a:pt x="2786287" y="406400"/>
                    <a:pt x="2674063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28575" cap="sq">
              <a:solidFill>
                <a:srgbClr val="194281"/>
              </a:solidFill>
              <a:prstDash val="solid"/>
              <a:miter/>
            </a:ln>
          </p:spPr>
        </p:sp>
        <p:sp>
          <p:nvSpPr>
            <p:cNvPr id="14" name="TextBox 14"/>
            <p:cNvSpPr txBox="1"/>
            <p:nvPr/>
          </p:nvSpPr>
          <p:spPr>
            <a:xfrm>
              <a:off x="0" y="-38100"/>
              <a:ext cx="2877263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5" name="AutoShape 15"/>
          <p:cNvSpPr/>
          <p:nvPr/>
        </p:nvSpPr>
        <p:spPr>
          <a:xfrm>
            <a:off x="8433758" y="1028700"/>
            <a:ext cx="2758905" cy="0"/>
          </a:xfrm>
          <a:prstGeom prst="line">
            <a:avLst/>
          </a:prstGeom>
          <a:ln w="28575" cap="flat">
            <a:solidFill>
              <a:srgbClr val="194281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6" name="Freeform 16"/>
          <p:cNvSpPr/>
          <p:nvPr/>
        </p:nvSpPr>
        <p:spPr>
          <a:xfrm>
            <a:off x="1144874" y="740077"/>
            <a:ext cx="817341" cy="577247"/>
          </a:xfrm>
          <a:custGeom>
            <a:avLst/>
            <a:gdLst/>
            <a:ahLst/>
            <a:cxnLst/>
            <a:rect l="l" t="t" r="r" b="b"/>
            <a:pathLst>
              <a:path w="817341" h="577247">
                <a:moveTo>
                  <a:pt x="0" y="0"/>
                </a:moveTo>
                <a:lnTo>
                  <a:pt x="817340" y="0"/>
                </a:lnTo>
                <a:lnTo>
                  <a:pt x="817340" y="577246"/>
                </a:lnTo>
                <a:lnTo>
                  <a:pt x="0" y="57724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>
            <a:off x="1329767" y="868394"/>
            <a:ext cx="447555" cy="320612"/>
          </a:xfrm>
          <a:custGeom>
            <a:avLst/>
            <a:gdLst/>
            <a:ahLst/>
            <a:cxnLst/>
            <a:rect l="l" t="t" r="r" b="b"/>
            <a:pathLst>
              <a:path w="447555" h="320612">
                <a:moveTo>
                  <a:pt x="0" y="0"/>
                </a:moveTo>
                <a:lnTo>
                  <a:pt x="447555" y="0"/>
                </a:lnTo>
                <a:lnTo>
                  <a:pt x="447555" y="320612"/>
                </a:lnTo>
                <a:lnTo>
                  <a:pt x="0" y="32061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8" name="TextBox 18"/>
          <p:cNvSpPr txBox="1"/>
          <p:nvPr/>
        </p:nvSpPr>
        <p:spPr>
          <a:xfrm>
            <a:off x="2942282" y="1683401"/>
            <a:ext cx="12728998" cy="12033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99"/>
              </a:lnSpc>
            </a:pPr>
            <a:r>
              <a:rPr lang="en-US" sz="6999" b="1" i="1">
                <a:solidFill>
                  <a:srgbClr val="194281"/>
                </a:solidFill>
                <a:latin typeface="Roboto Bold Italics"/>
                <a:ea typeface="Roboto Bold Italics"/>
                <a:cs typeface="Roboto Bold Italics"/>
                <a:sym typeface="Roboto Bold Italics"/>
              </a:rPr>
              <a:t>Rumusan &amp; Batasan Masalah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6293146" y="9579240"/>
            <a:ext cx="1003553" cy="5378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</a:pPr>
            <a:r>
              <a:rPr lang="en-US" sz="3200" b="1" i="1">
                <a:solidFill>
                  <a:srgbClr val="194281"/>
                </a:solidFill>
                <a:latin typeface="Nunito Bold Italics"/>
                <a:ea typeface="Nunito Bold Italics"/>
                <a:cs typeface="Nunito Bold Italics"/>
                <a:sym typeface="Nunito Bold Italics"/>
              </a:rPr>
              <a:t>04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2142759" y="731203"/>
            <a:ext cx="6110453" cy="5378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480"/>
              </a:lnSpc>
            </a:pPr>
            <a:r>
              <a:rPr lang="en-US" sz="3200" b="1" i="1" spc="224">
                <a:solidFill>
                  <a:srgbClr val="194281"/>
                </a:solidFill>
                <a:latin typeface="Nunito Bold Italics"/>
                <a:ea typeface="Nunito Bold Italics"/>
                <a:cs typeface="Nunito Bold Italics"/>
                <a:sym typeface="Nunito Bold Italics"/>
              </a:rPr>
              <a:t>STT DUTA BANGSA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11653991" y="731203"/>
            <a:ext cx="5390038" cy="5378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</a:pPr>
            <a:r>
              <a:rPr lang="en-US" sz="3200" b="1" i="1" spc="224">
                <a:solidFill>
                  <a:srgbClr val="194281"/>
                </a:solidFill>
                <a:latin typeface="Nunito Bold Italics"/>
                <a:ea typeface="Nunito Bold Italics"/>
                <a:cs typeface="Nunito Bold Italics"/>
                <a:sym typeface="Nunito Bold Italics"/>
              </a:rPr>
              <a:t>SEMINAR PROPOSAL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1263792" y="3224058"/>
            <a:ext cx="15966933" cy="56883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697"/>
              </a:lnSpc>
            </a:pPr>
            <a:r>
              <a:rPr lang="en-US" sz="4069" b="1">
                <a:solidFill>
                  <a:srgbClr val="194281"/>
                </a:solidFill>
                <a:latin typeface="Nunito Bold"/>
                <a:ea typeface="Nunito Bold"/>
                <a:cs typeface="Nunito Bold"/>
                <a:sym typeface="Nunito Bold"/>
              </a:rPr>
              <a:t>Rumusan Masalah:</a:t>
            </a:r>
          </a:p>
          <a:p>
            <a:pPr algn="just">
              <a:lnSpc>
                <a:spcPts val="5697"/>
              </a:lnSpc>
            </a:pPr>
            <a:r>
              <a:rPr lang="en-US" sz="4069">
                <a:solidFill>
                  <a:srgbClr val="194281"/>
                </a:solidFill>
                <a:latin typeface="Nunito"/>
                <a:ea typeface="Nunito"/>
                <a:cs typeface="Nunito"/>
                <a:sym typeface="Nunito"/>
              </a:rPr>
              <a:t>Bagaimana merancang sistem monitor dan kontrol level air menggunakan sensor ultrasonik berbasis mikrokontroler ATmega328?</a:t>
            </a:r>
          </a:p>
          <a:p>
            <a:pPr algn="just">
              <a:lnSpc>
                <a:spcPts val="5697"/>
              </a:lnSpc>
            </a:pPr>
            <a:r>
              <a:rPr lang="en-US" sz="4069" b="1">
                <a:solidFill>
                  <a:srgbClr val="194281"/>
                </a:solidFill>
                <a:latin typeface="Nunito Bold"/>
                <a:ea typeface="Nunito Bold"/>
                <a:cs typeface="Nunito Bold"/>
                <a:sym typeface="Nunito Bold"/>
              </a:rPr>
              <a:t>Batasan Masalah:</a:t>
            </a:r>
          </a:p>
          <a:p>
            <a:pPr marL="878604" lvl="1" indent="-439302" algn="just">
              <a:lnSpc>
                <a:spcPts val="5697"/>
              </a:lnSpc>
              <a:buAutoNum type="arabicPeriod"/>
            </a:pPr>
            <a:r>
              <a:rPr lang="en-US" sz="4069">
                <a:solidFill>
                  <a:srgbClr val="194281"/>
                </a:solidFill>
                <a:latin typeface="Nunito"/>
                <a:ea typeface="Nunito"/>
                <a:cs typeface="Nunito"/>
                <a:sym typeface="Nunito"/>
              </a:rPr>
              <a:t>Sistem hanya untuk monitor dan kontrol pompa air.</a:t>
            </a:r>
          </a:p>
          <a:p>
            <a:pPr marL="878604" lvl="1" indent="-439302" algn="just">
              <a:lnSpc>
                <a:spcPts val="5697"/>
              </a:lnSpc>
              <a:buAutoNum type="arabicPeriod"/>
            </a:pPr>
            <a:r>
              <a:rPr lang="en-US" sz="4069">
                <a:solidFill>
                  <a:srgbClr val="194281"/>
                </a:solidFill>
                <a:latin typeface="Nunito"/>
                <a:ea typeface="Nunito"/>
                <a:cs typeface="Nunito"/>
                <a:sym typeface="Nunito"/>
              </a:rPr>
              <a:t>Sensor yang digunakan: Ultrasonic HC-SR04.</a:t>
            </a:r>
          </a:p>
          <a:p>
            <a:pPr marL="878604" lvl="1" indent="-439302" algn="just">
              <a:lnSpc>
                <a:spcPts val="5697"/>
              </a:lnSpc>
              <a:buAutoNum type="arabicPeriod"/>
            </a:pPr>
            <a:r>
              <a:rPr lang="en-US" sz="4069">
                <a:solidFill>
                  <a:srgbClr val="194281"/>
                </a:solidFill>
                <a:latin typeface="Nunito"/>
                <a:ea typeface="Nunito"/>
                <a:cs typeface="Nunito"/>
                <a:sym typeface="Nunito"/>
              </a:rPr>
              <a:t>Tampilan hanya menggunakan 1 LCD 16x2.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0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9900179"/>
            <a:ext cx="18288000" cy="386821"/>
            <a:chOff x="0" y="0"/>
            <a:chExt cx="4816593" cy="10187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16592" cy="101879"/>
            </a:xfrm>
            <a:custGeom>
              <a:avLst/>
              <a:gdLst/>
              <a:ahLst/>
              <a:cxnLst/>
              <a:rect l="l" t="t" r="r" b="b"/>
              <a:pathLst>
                <a:path w="4816592" h="101879">
                  <a:moveTo>
                    <a:pt x="0" y="0"/>
                  </a:moveTo>
                  <a:lnTo>
                    <a:pt x="4816592" y="0"/>
                  </a:lnTo>
                  <a:lnTo>
                    <a:pt x="4816592" y="101879"/>
                  </a:lnTo>
                  <a:lnTo>
                    <a:pt x="0" y="101879"/>
                  </a:lnTo>
                  <a:close/>
                </a:path>
              </a:pathLst>
            </a:custGeom>
            <a:solidFill>
              <a:srgbClr val="194281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816593" cy="13997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AutoShape 5"/>
          <p:cNvSpPr/>
          <p:nvPr/>
        </p:nvSpPr>
        <p:spPr>
          <a:xfrm flipV="1">
            <a:off x="0" y="9755518"/>
            <a:ext cx="18288000" cy="0"/>
          </a:xfrm>
          <a:prstGeom prst="line">
            <a:avLst/>
          </a:prstGeom>
          <a:ln w="28575" cap="flat">
            <a:solidFill>
              <a:srgbClr val="194281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6" name="Group 6"/>
          <p:cNvGrpSpPr/>
          <p:nvPr/>
        </p:nvGrpSpPr>
        <p:grpSpPr>
          <a:xfrm>
            <a:off x="16084934" y="9029700"/>
            <a:ext cx="1419978" cy="1202118"/>
            <a:chOff x="0" y="0"/>
            <a:chExt cx="660400" cy="559078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660400" cy="559078"/>
            </a:xfrm>
            <a:custGeom>
              <a:avLst/>
              <a:gdLst/>
              <a:ahLst/>
              <a:cxnLst/>
              <a:rect l="l" t="t" r="r" b="b"/>
              <a:pathLst>
                <a:path w="660400" h="559078">
                  <a:moveTo>
                    <a:pt x="220252" y="19070"/>
                  </a:moveTo>
                  <a:cubicBezTo>
                    <a:pt x="254000" y="7556"/>
                    <a:pt x="292600" y="0"/>
                    <a:pt x="330378" y="0"/>
                  </a:cubicBezTo>
                  <a:cubicBezTo>
                    <a:pt x="368157" y="0"/>
                    <a:pt x="404509" y="6476"/>
                    <a:pt x="438009" y="17990"/>
                  </a:cubicBezTo>
                  <a:cubicBezTo>
                    <a:pt x="438723" y="18350"/>
                    <a:pt x="439435" y="18350"/>
                    <a:pt x="440148" y="18710"/>
                  </a:cubicBezTo>
                  <a:cubicBezTo>
                    <a:pt x="565955" y="64765"/>
                    <a:pt x="658618" y="186379"/>
                    <a:pt x="660400" y="322866"/>
                  </a:cubicBezTo>
                  <a:lnTo>
                    <a:pt x="660400" y="559078"/>
                  </a:lnTo>
                  <a:lnTo>
                    <a:pt x="0" y="559078"/>
                  </a:lnTo>
                  <a:lnTo>
                    <a:pt x="0" y="323041"/>
                  </a:lnTo>
                  <a:cubicBezTo>
                    <a:pt x="1782" y="185660"/>
                    <a:pt x="93019" y="64045"/>
                    <a:pt x="220252" y="19070"/>
                  </a:cubicBezTo>
                  <a:close/>
                </a:path>
              </a:pathLst>
            </a:custGeom>
            <a:solidFill>
              <a:srgbClr val="F8F0E1"/>
            </a:solidFill>
            <a:ln w="28575" cap="sq">
              <a:solidFill>
                <a:srgbClr val="194281"/>
              </a:solidFill>
              <a:prstDash val="solid"/>
              <a:miter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0" y="88900"/>
              <a:ext cx="660400" cy="47017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783088" y="582943"/>
            <a:ext cx="7650670" cy="891513"/>
            <a:chOff x="0" y="0"/>
            <a:chExt cx="3487590" cy="4064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3487590" cy="406400"/>
            </a:xfrm>
            <a:custGeom>
              <a:avLst/>
              <a:gdLst/>
              <a:ahLst/>
              <a:cxnLst/>
              <a:rect l="l" t="t" r="r" b="b"/>
              <a:pathLst>
                <a:path w="3487590" h="406400">
                  <a:moveTo>
                    <a:pt x="3284390" y="0"/>
                  </a:moveTo>
                  <a:cubicBezTo>
                    <a:pt x="3396614" y="0"/>
                    <a:pt x="3487590" y="90976"/>
                    <a:pt x="3487590" y="203200"/>
                  </a:cubicBezTo>
                  <a:cubicBezTo>
                    <a:pt x="3487590" y="315424"/>
                    <a:pt x="3396614" y="406400"/>
                    <a:pt x="3284390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28575" cap="sq">
              <a:solidFill>
                <a:srgbClr val="194281"/>
              </a:solidFill>
              <a:prstDash val="solid"/>
              <a:miter/>
            </a:ln>
          </p:spPr>
        </p:sp>
        <p:sp>
          <p:nvSpPr>
            <p:cNvPr id="11" name="TextBox 11"/>
            <p:cNvSpPr txBox="1"/>
            <p:nvPr/>
          </p:nvSpPr>
          <p:spPr>
            <a:xfrm>
              <a:off x="0" y="-38100"/>
              <a:ext cx="3487590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1193108" y="582943"/>
            <a:ext cx="6311804" cy="891513"/>
            <a:chOff x="0" y="0"/>
            <a:chExt cx="2877263" cy="4064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2877263" cy="406400"/>
            </a:xfrm>
            <a:custGeom>
              <a:avLst/>
              <a:gdLst/>
              <a:ahLst/>
              <a:cxnLst/>
              <a:rect l="l" t="t" r="r" b="b"/>
              <a:pathLst>
                <a:path w="2877263" h="406400">
                  <a:moveTo>
                    <a:pt x="2674063" y="0"/>
                  </a:moveTo>
                  <a:cubicBezTo>
                    <a:pt x="2786287" y="0"/>
                    <a:pt x="2877263" y="90976"/>
                    <a:pt x="2877263" y="203200"/>
                  </a:cubicBezTo>
                  <a:cubicBezTo>
                    <a:pt x="2877263" y="315424"/>
                    <a:pt x="2786287" y="406400"/>
                    <a:pt x="2674063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28575" cap="sq">
              <a:solidFill>
                <a:srgbClr val="194281"/>
              </a:solidFill>
              <a:prstDash val="solid"/>
              <a:miter/>
            </a:ln>
          </p:spPr>
        </p:sp>
        <p:sp>
          <p:nvSpPr>
            <p:cNvPr id="14" name="TextBox 14"/>
            <p:cNvSpPr txBox="1"/>
            <p:nvPr/>
          </p:nvSpPr>
          <p:spPr>
            <a:xfrm>
              <a:off x="0" y="-38100"/>
              <a:ext cx="2877263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5" name="AutoShape 15"/>
          <p:cNvSpPr/>
          <p:nvPr/>
        </p:nvSpPr>
        <p:spPr>
          <a:xfrm>
            <a:off x="8433758" y="1028700"/>
            <a:ext cx="2758905" cy="0"/>
          </a:xfrm>
          <a:prstGeom prst="line">
            <a:avLst/>
          </a:prstGeom>
          <a:ln w="28575" cap="flat">
            <a:solidFill>
              <a:srgbClr val="194281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6" name="Freeform 16"/>
          <p:cNvSpPr/>
          <p:nvPr/>
        </p:nvSpPr>
        <p:spPr>
          <a:xfrm>
            <a:off x="1144874" y="740077"/>
            <a:ext cx="817341" cy="577247"/>
          </a:xfrm>
          <a:custGeom>
            <a:avLst/>
            <a:gdLst/>
            <a:ahLst/>
            <a:cxnLst/>
            <a:rect l="l" t="t" r="r" b="b"/>
            <a:pathLst>
              <a:path w="817341" h="577247">
                <a:moveTo>
                  <a:pt x="0" y="0"/>
                </a:moveTo>
                <a:lnTo>
                  <a:pt x="817340" y="0"/>
                </a:lnTo>
                <a:lnTo>
                  <a:pt x="817340" y="577246"/>
                </a:lnTo>
                <a:lnTo>
                  <a:pt x="0" y="57724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>
            <a:off x="1329767" y="868394"/>
            <a:ext cx="447555" cy="320612"/>
          </a:xfrm>
          <a:custGeom>
            <a:avLst/>
            <a:gdLst/>
            <a:ahLst/>
            <a:cxnLst/>
            <a:rect l="l" t="t" r="r" b="b"/>
            <a:pathLst>
              <a:path w="447555" h="320612">
                <a:moveTo>
                  <a:pt x="0" y="0"/>
                </a:moveTo>
                <a:lnTo>
                  <a:pt x="447555" y="0"/>
                </a:lnTo>
                <a:lnTo>
                  <a:pt x="447555" y="320612"/>
                </a:lnTo>
                <a:lnTo>
                  <a:pt x="0" y="32061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8" name="TextBox 18"/>
          <p:cNvSpPr txBox="1"/>
          <p:nvPr/>
        </p:nvSpPr>
        <p:spPr>
          <a:xfrm>
            <a:off x="4928601" y="1681087"/>
            <a:ext cx="8430798" cy="12033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99"/>
              </a:lnSpc>
            </a:pPr>
            <a:r>
              <a:rPr lang="en-US" sz="6999" b="1" i="1" dirty="0">
                <a:solidFill>
                  <a:srgbClr val="194281"/>
                </a:solidFill>
                <a:latin typeface="Roboto Bold Italics"/>
                <a:ea typeface="Roboto Bold Italics"/>
                <a:cs typeface="Roboto Bold Italics"/>
                <a:sym typeface="Roboto Bold Italics"/>
              </a:rPr>
              <a:t>Tujuan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6293146" y="9579240"/>
            <a:ext cx="1003553" cy="5378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</a:pPr>
            <a:r>
              <a:rPr lang="en-US" sz="3200" b="1" i="1">
                <a:solidFill>
                  <a:srgbClr val="194281"/>
                </a:solidFill>
                <a:latin typeface="Nunito Bold Italics"/>
                <a:ea typeface="Nunito Bold Italics"/>
                <a:cs typeface="Nunito Bold Italics"/>
                <a:sym typeface="Nunito Bold Italics"/>
              </a:rPr>
              <a:t>05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2142759" y="731203"/>
            <a:ext cx="6110453" cy="5378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480"/>
              </a:lnSpc>
            </a:pPr>
            <a:r>
              <a:rPr lang="en-US" sz="3200" b="1" i="1" spc="224">
                <a:solidFill>
                  <a:srgbClr val="194281"/>
                </a:solidFill>
                <a:latin typeface="Nunito Bold Italics"/>
                <a:ea typeface="Nunito Bold Italics"/>
                <a:cs typeface="Nunito Bold Italics"/>
                <a:sym typeface="Nunito Bold Italics"/>
              </a:rPr>
              <a:t>STT DUTA BANGSA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11653991" y="731203"/>
            <a:ext cx="5390038" cy="5378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</a:pPr>
            <a:r>
              <a:rPr lang="en-US" sz="3200" b="1" i="1" spc="224">
                <a:solidFill>
                  <a:srgbClr val="194281"/>
                </a:solidFill>
                <a:latin typeface="Nunito Bold Italics"/>
                <a:ea typeface="Nunito Bold Italics"/>
                <a:cs typeface="Nunito Bold Italics"/>
                <a:sym typeface="Nunito Bold Italics"/>
              </a:rPr>
              <a:t>SEMINAR PROPOSAL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1254267" y="2857500"/>
            <a:ext cx="15966933" cy="28977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697"/>
              </a:lnSpc>
            </a:pPr>
            <a:r>
              <a:rPr lang="en-US" sz="4069" b="1" dirty="0">
                <a:solidFill>
                  <a:srgbClr val="194281"/>
                </a:solidFill>
                <a:latin typeface="Nunito Bold"/>
                <a:ea typeface="Nunito Bold"/>
                <a:cs typeface="Nunito Bold"/>
                <a:sym typeface="Nunito Bold"/>
              </a:rPr>
              <a:t>Tujuan:</a:t>
            </a:r>
          </a:p>
          <a:p>
            <a:pPr marL="878603" lvl="1" indent="-439302" algn="just">
              <a:lnSpc>
                <a:spcPts val="5697"/>
              </a:lnSpc>
              <a:buAutoNum type="arabicPeriod"/>
            </a:pPr>
            <a:r>
              <a:rPr lang="en-US" sz="4069" dirty="0" err="1">
                <a:solidFill>
                  <a:srgbClr val="194281"/>
                </a:solidFill>
                <a:latin typeface="Nunito"/>
                <a:ea typeface="Nunito"/>
                <a:cs typeface="Nunito"/>
                <a:sym typeface="Nunito"/>
              </a:rPr>
              <a:t>Merancang</a:t>
            </a:r>
            <a:r>
              <a:rPr lang="en-US" sz="4069" dirty="0">
                <a:solidFill>
                  <a:srgbClr val="194281"/>
                </a:solidFill>
                <a:latin typeface="Nunito"/>
                <a:ea typeface="Nunito"/>
                <a:cs typeface="Nunito"/>
                <a:sym typeface="Nunito"/>
              </a:rPr>
              <a:t> </a:t>
            </a:r>
            <a:r>
              <a:rPr lang="en-US" sz="4069" dirty="0" err="1">
                <a:solidFill>
                  <a:srgbClr val="194281"/>
                </a:solidFill>
                <a:latin typeface="Nunito"/>
                <a:ea typeface="Nunito"/>
                <a:cs typeface="Nunito"/>
                <a:sym typeface="Nunito"/>
              </a:rPr>
              <a:t>sistem</a:t>
            </a:r>
            <a:r>
              <a:rPr lang="en-US" sz="4069" dirty="0">
                <a:solidFill>
                  <a:srgbClr val="194281"/>
                </a:solidFill>
                <a:latin typeface="Nunito"/>
                <a:ea typeface="Nunito"/>
                <a:cs typeface="Nunito"/>
                <a:sym typeface="Nunito"/>
              </a:rPr>
              <a:t> </a:t>
            </a:r>
            <a:r>
              <a:rPr lang="en-US" sz="4069" dirty="0" err="1">
                <a:solidFill>
                  <a:srgbClr val="194281"/>
                </a:solidFill>
                <a:latin typeface="Nunito"/>
                <a:ea typeface="Nunito"/>
                <a:cs typeface="Nunito"/>
                <a:sym typeface="Nunito"/>
              </a:rPr>
              <a:t>otomatis</a:t>
            </a:r>
            <a:r>
              <a:rPr lang="en-US" sz="4069" dirty="0">
                <a:solidFill>
                  <a:srgbClr val="194281"/>
                </a:solidFill>
                <a:latin typeface="Nunito"/>
                <a:ea typeface="Nunito"/>
                <a:cs typeface="Nunito"/>
                <a:sym typeface="Nunito"/>
              </a:rPr>
              <a:t> </a:t>
            </a:r>
            <a:r>
              <a:rPr lang="en-US" sz="4069" dirty="0" err="1">
                <a:solidFill>
                  <a:srgbClr val="194281"/>
                </a:solidFill>
                <a:latin typeface="Nunito"/>
                <a:ea typeface="Nunito"/>
                <a:cs typeface="Nunito"/>
                <a:sym typeface="Nunito"/>
              </a:rPr>
              <a:t>deteksi</a:t>
            </a:r>
            <a:r>
              <a:rPr lang="en-US" sz="4069" dirty="0">
                <a:solidFill>
                  <a:srgbClr val="194281"/>
                </a:solidFill>
                <a:latin typeface="Nunito"/>
                <a:ea typeface="Nunito"/>
                <a:cs typeface="Nunito"/>
                <a:sym typeface="Nunito"/>
              </a:rPr>
              <a:t> level air </a:t>
            </a:r>
            <a:r>
              <a:rPr lang="en-US" sz="4069" dirty="0" err="1">
                <a:solidFill>
                  <a:srgbClr val="194281"/>
                </a:solidFill>
                <a:latin typeface="Nunito"/>
                <a:ea typeface="Nunito"/>
                <a:cs typeface="Nunito"/>
                <a:sym typeface="Nunito"/>
              </a:rPr>
              <a:t>toren</a:t>
            </a:r>
            <a:r>
              <a:rPr lang="en-US" sz="4069" dirty="0">
                <a:solidFill>
                  <a:srgbClr val="194281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</a:p>
          <a:p>
            <a:pPr marL="878603" lvl="1" indent="-439302" algn="just">
              <a:lnSpc>
                <a:spcPts val="5697"/>
              </a:lnSpc>
              <a:buAutoNum type="arabicPeriod"/>
            </a:pPr>
            <a:r>
              <a:rPr lang="en-US" sz="4069" dirty="0" err="1">
                <a:solidFill>
                  <a:srgbClr val="194281"/>
                </a:solidFill>
                <a:latin typeface="Nunito"/>
                <a:ea typeface="Nunito"/>
                <a:cs typeface="Nunito"/>
                <a:sym typeface="Nunito"/>
              </a:rPr>
              <a:t>Menganalisis</a:t>
            </a:r>
            <a:r>
              <a:rPr lang="en-US" sz="4069" dirty="0">
                <a:solidFill>
                  <a:srgbClr val="194281"/>
                </a:solidFill>
                <a:latin typeface="Nunito"/>
                <a:ea typeface="Nunito"/>
                <a:cs typeface="Nunito"/>
                <a:sym typeface="Nunito"/>
              </a:rPr>
              <a:t> </a:t>
            </a:r>
            <a:r>
              <a:rPr lang="en-US" sz="4069" dirty="0" err="1">
                <a:solidFill>
                  <a:srgbClr val="194281"/>
                </a:solidFill>
                <a:latin typeface="Nunito"/>
                <a:ea typeface="Nunito"/>
                <a:cs typeface="Nunito"/>
                <a:sym typeface="Nunito"/>
              </a:rPr>
              <a:t>keakuratan</a:t>
            </a:r>
            <a:r>
              <a:rPr lang="en-US" sz="4069" dirty="0">
                <a:solidFill>
                  <a:srgbClr val="194281"/>
                </a:solidFill>
                <a:latin typeface="Nunito"/>
                <a:ea typeface="Nunito"/>
                <a:cs typeface="Nunito"/>
                <a:sym typeface="Nunito"/>
              </a:rPr>
              <a:t> </a:t>
            </a:r>
            <a:r>
              <a:rPr lang="en-US" sz="4069" dirty="0" err="1">
                <a:solidFill>
                  <a:srgbClr val="194281"/>
                </a:solidFill>
                <a:latin typeface="Nunito"/>
                <a:ea typeface="Nunito"/>
                <a:cs typeface="Nunito"/>
                <a:sym typeface="Nunito"/>
              </a:rPr>
              <a:t>hasil</a:t>
            </a:r>
            <a:r>
              <a:rPr lang="en-US" sz="4069" dirty="0">
                <a:solidFill>
                  <a:srgbClr val="194281"/>
                </a:solidFill>
                <a:latin typeface="Nunito"/>
                <a:ea typeface="Nunito"/>
                <a:cs typeface="Nunito"/>
                <a:sym typeface="Nunito"/>
              </a:rPr>
              <a:t> </a:t>
            </a:r>
            <a:r>
              <a:rPr lang="en-US" sz="4069" dirty="0" err="1">
                <a:solidFill>
                  <a:srgbClr val="194281"/>
                </a:solidFill>
                <a:latin typeface="Nunito"/>
                <a:ea typeface="Nunito"/>
                <a:cs typeface="Nunito"/>
                <a:sym typeface="Nunito"/>
              </a:rPr>
              <a:t>pengukuran</a:t>
            </a:r>
            <a:r>
              <a:rPr lang="en-US" sz="4069" dirty="0">
                <a:solidFill>
                  <a:srgbClr val="194281"/>
                </a:solidFill>
                <a:latin typeface="Nunito"/>
                <a:ea typeface="Nunito"/>
                <a:cs typeface="Nunito"/>
                <a:sym typeface="Nunito"/>
              </a:rPr>
              <a:t> sensor Ultrasonic </a:t>
            </a:r>
            <a:r>
              <a:rPr lang="en-US" sz="4069" dirty="0" err="1">
                <a:solidFill>
                  <a:srgbClr val="194281"/>
                </a:solidFill>
                <a:latin typeface="Nunito"/>
                <a:ea typeface="Nunito"/>
                <a:cs typeface="Nunito"/>
                <a:sym typeface="Nunito"/>
              </a:rPr>
              <a:t>secara</a:t>
            </a:r>
            <a:r>
              <a:rPr lang="en-US" sz="4069" dirty="0">
                <a:solidFill>
                  <a:srgbClr val="194281"/>
                </a:solidFill>
                <a:latin typeface="Nunito"/>
                <a:ea typeface="Nunito"/>
                <a:cs typeface="Nunito"/>
                <a:sym typeface="Nunito"/>
              </a:rPr>
              <a:t> </a:t>
            </a:r>
            <a:r>
              <a:rPr lang="en-US" sz="4069" dirty="0" err="1">
                <a:solidFill>
                  <a:srgbClr val="194281"/>
                </a:solidFill>
                <a:latin typeface="Nunito"/>
                <a:ea typeface="Nunito"/>
                <a:cs typeface="Nunito"/>
                <a:sym typeface="Nunito"/>
              </a:rPr>
              <a:t>teoritis</a:t>
            </a:r>
            <a:r>
              <a:rPr lang="en-US" sz="4069" dirty="0">
                <a:solidFill>
                  <a:srgbClr val="194281"/>
                </a:solidFill>
                <a:latin typeface="Nunito"/>
                <a:ea typeface="Nunito"/>
                <a:cs typeface="Nunito"/>
                <a:sym typeface="Nunito"/>
              </a:rPr>
              <a:t> dan </a:t>
            </a:r>
            <a:r>
              <a:rPr lang="en-US" sz="4069" dirty="0" err="1">
                <a:solidFill>
                  <a:srgbClr val="194281"/>
                </a:solidFill>
                <a:latin typeface="Nunito"/>
                <a:ea typeface="Nunito"/>
                <a:cs typeface="Nunito"/>
                <a:sym typeface="Nunito"/>
              </a:rPr>
              <a:t>praktis</a:t>
            </a:r>
            <a:endParaRPr lang="en-US" sz="4069" dirty="0">
              <a:solidFill>
                <a:srgbClr val="19428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9428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2344608"/>
            <a:ext cx="18288000" cy="6421630"/>
            <a:chOff x="0" y="0"/>
            <a:chExt cx="4816593" cy="169129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16592" cy="1691293"/>
            </a:xfrm>
            <a:custGeom>
              <a:avLst/>
              <a:gdLst/>
              <a:ahLst/>
              <a:cxnLst/>
              <a:rect l="l" t="t" r="r" b="b"/>
              <a:pathLst>
                <a:path w="4816592" h="1691293">
                  <a:moveTo>
                    <a:pt x="0" y="0"/>
                  </a:moveTo>
                  <a:lnTo>
                    <a:pt x="4816592" y="0"/>
                  </a:lnTo>
                  <a:lnTo>
                    <a:pt x="4816592" y="1691293"/>
                  </a:lnTo>
                  <a:lnTo>
                    <a:pt x="0" y="1691293"/>
                  </a:lnTo>
                  <a:close/>
                </a:path>
              </a:pathLst>
            </a:custGeom>
            <a:solidFill>
              <a:srgbClr val="F8F0E1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816593" cy="17293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0" y="2500645"/>
            <a:ext cx="18287996" cy="6091777"/>
            <a:chOff x="0" y="0"/>
            <a:chExt cx="5294687" cy="1604419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5294687" cy="1604419"/>
            </a:xfrm>
            <a:custGeom>
              <a:avLst/>
              <a:gdLst/>
              <a:ahLst/>
              <a:cxnLst/>
              <a:rect l="l" t="t" r="r" b="b"/>
              <a:pathLst>
                <a:path w="5294687" h="1604419">
                  <a:moveTo>
                    <a:pt x="16560" y="0"/>
                  </a:moveTo>
                  <a:lnTo>
                    <a:pt x="5278127" y="0"/>
                  </a:lnTo>
                  <a:cubicBezTo>
                    <a:pt x="5287273" y="0"/>
                    <a:pt x="5294687" y="7414"/>
                    <a:pt x="5294687" y="16560"/>
                  </a:cubicBezTo>
                  <a:lnTo>
                    <a:pt x="5294687" y="1587859"/>
                  </a:lnTo>
                  <a:cubicBezTo>
                    <a:pt x="5294687" y="1592251"/>
                    <a:pt x="5292942" y="1596463"/>
                    <a:pt x="5289837" y="1599568"/>
                  </a:cubicBezTo>
                  <a:cubicBezTo>
                    <a:pt x="5286731" y="1602674"/>
                    <a:pt x="5282519" y="1604419"/>
                    <a:pt x="5278127" y="1604419"/>
                  </a:cubicBezTo>
                  <a:lnTo>
                    <a:pt x="16560" y="1604419"/>
                  </a:lnTo>
                  <a:cubicBezTo>
                    <a:pt x="7414" y="1604419"/>
                    <a:pt x="0" y="1597005"/>
                    <a:pt x="0" y="1587859"/>
                  </a:cubicBezTo>
                  <a:lnTo>
                    <a:pt x="0" y="16560"/>
                  </a:lnTo>
                  <a:cubicBezTo>
                    <a:pt x="0" y="7414"/>
                    <a:pt x="7414" y="0"/>
                    <a:pt x="1656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28575" cap="rnd">
              <a:solidFill>
                <a:srgbClr val="194281"/>
              </a:solidFill>
              <a:prstDash val="solid"/>
              <a:round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5294687" cy="164251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8997321" y="3803254"/>
            <a:ext cx="5328279" cy="344094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4480"/>
              </a:lnSpc>
            </a:pPr>
            <a:r>
              <a:rPr lang="en-US" sz="3200" b="1" dirty="0">
                <a:solidFill>
                  <a:srgbClr val="000000"/>
                </a:solidFill>
                <a:latin typeface="Nunito Bold"/>
                <a:ea typeface="Nunito Bold"/>
                <a:cs typeface="Nunito Bold"/>
                <a:sym typeface="Nunito Bold"/>
              </a:rPr>
              <a:t>Arduino Uno:</a:t>
            </a:r>
          </a:p>
          <a:p>
            <a:pPr algn="just">
              <a:lnSpc>
                <a:spcPts val="4480"/>
              </a:lnSpc>
            </a:pPr>
            <a:r>
              <a:rPr lang="en-US" sz="3200" dirty="0" err="1"/>
              <a:t>Sebagai</a:t>
            </a:r>
            <a:r>
              <a:rPr lang="en-US" sz="3200" dirty="0"/>
              <a:t> </a:t>
            </a:r>
            <a:r>
              <a:rPr lang="en-US" sz="3200" b="1" dirty="0" err="1"/>
              <a:t>otak</a:t>
            </a:r>
            <a:r>
              <a:rPr lang="en-US" sz="3200" b="1" dirty="0"/>
              <a:t> </a:t>
            </a:r>
            <a:r>
              <a:rPr lang="en-US" sz="3200" b="1" dirty="0" err="1"/>
              <a:t>sistem</a:t>
            </a:r>
            <a:r>
              <a:rPr lang="en-US" sz="3200" dirty="0"/>
              <a:t> yang </a:t>
            </a:r>
            <a:r>
              <a:rPr lang="en-US" sz="3200" dirty="0" err="1"/>
              <a:t>memproses</a:t>
            </a:r>
            <a:r>
              <a:rPr lang="en-US" sz="3200" dirty="0"/>
              <a:t> data </a:t>
            </a:r>
            <a:r>
              <a:rPr lang="en-US" sz="3200" dirty="0" err="1"/>
              <a:t>dari</a:t>
            </a:r>
            <a:r>
              <a:rPr lang="en-US" sz="3200" dirty="0"/>
              <a:t> sensor </a:t>
            </a:r>
            <a:r>
              <a:rPr lang="en-US" sz="3200" dirty="0" err="1"/>
              <a:t>ultrasonik</a:t>
            </a:r>
            <a:r>
              <a:rPr lang="en-US" sz="3200" dirty="0"/>
              <a:t> dan </a:t>
            </a:r>
            <a:r>
              <a:rPr lang="en-US" sz="3200" dirty="0" err="1"/>
              <a:t>mengendalikan</a:t>
            </a:r>
            <a:r>
              <a:rPr lang="en-US" sz="3200" dirty="0"/>
              <a:t> relay (untuk </a:t>
            </a:r>
            <a:r>
              <a:rPr lang="en-US" sz="3200" dirty="0" err="1"/>
              <a:t>pompa</a:t>
            </a:r>
            <a:r>
              <a:rPr lang="en-US" sz="3200" dirty="0"/>
              <a:t>) </a:t>
            </a:r>
            <a:r>
              <a:rPr lang="en-US" sz="3200" dirty="0" err="1"/>
              <a:t>serta</a:t>
            </a:r>
            <a:r>
              <a:rPr lang="en-US" sz="3200" dirty="0"/>
              <a:t> </a:t>
            </a:r>
            <a:r>
              <a:rPr lang="en-US" sz="3200" dirty="0" err="1"/>
              <a:t>menampilkan</a:t>
            </a:r>
            <a:r>
              <a:rPr lang="en-US" sz="3200" dirty="0"/>
              <a:t> </a:t>
            </a:r>
            <a:r>
              <a:rPr lang="en-US" sz="3200" dirty="0" err="1"/>
              <a:t>hasilnya</a:t>
            </a:r>
            <a:r>
              <a:rPr lang="en-US" sz="3200" dirty="0"/>
              <a:t> di LCD.</a:t>
            </a:r>
            <a:endParaRPr lang="en-US" sz="3200" dirty="0">
              <a:solidFill>
                <a:srgbClr val="000000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grpSp>
        <p:nvGrpSpPr>
          <p:cNvPr id="9" name="Group 9"/>
          <p:cNvGrpSpPr/>
          <p:nvPr/>
        </p:nvGrpSpPr>
        <p:grpSpPr>
          <a:xfrm>
            <a:off x="783088" y="582943"/>
            <a:ext cx="7650670" cy="891513"/>
            <a:chOff x="0" y="0"/>
            <a:chExt cx="3487590" cy="4064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3487590" cy="406400"/>
            </a:xfrm>
            <a:custGeom>
              <a:avLst/>
              <a:gdLst/>
              <a:ahLst/>
              <a:cxnLst/>
              <a:rect l="l" t="t" r="r" b="b"/>
              <a:pathLst>
                <a:path w="3487590" h="406400">
                  <a:moveTo>
                    <a:pt x="3284390" y="0"/>
                  </a:moveTo>
                  <a:cubicBezTo>
                    <a:pt x="3396614" y="0"/>
                    <a:pt x="3487590" y="90976"/>
                    <a:pt x="3487590" y="203200"/>
                  </a:cubicBezTo>
                  <a:cubicBezTo>
                    <a:pt x="3487590" y="315424"/>
                    <a:pt x="3396614" y="406400"/>
                    <a:pt x="3284390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28575" cap="sq">
              <a:solidFill>
                <a:srgbClr val="F8F0E1"/>
              </a:solidFill>
              <a:prstDash val="solid"/>
              <a:miter/>
            </a:ln>
          </p:spPr>
        </p:sp>
        <p:sp>
          <p:nvSpPr>
            <p:cNvPr id="11" name="TextBox 11"/>
            <p:cNvSpPr txBox="1"/>
            <p:nvPr/>
          </p:nvSpPr>
          <p:spPr>
            <a:xfrm>
              <a:off x="0" y="-38100"/>
              <a:ext cx="3487590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1193108" y="582943"/>
            <a:ext cx="6311804" cy="891513"/>
            <a:chOff x="0" y="0"/>
            <a:chExt cx="2877263" cy="4064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2877263" cy="406400"/>
            </a:xfrm>
            <a:custGeom>
              <a:avLst/>
              <a:gdLst/>
              <a:ahLst/>
              <a:cxnLst/>
              <a:rect l="l" t="t" r="r" b="b"/>
              <a:pathLst>
                <a:path w="2877263" h="406400">
                  <a:moveTo>
                    <a:pt x="2674063" y="0"/>
                  </a:moveTo>
                  <a:cubicBezTo>
                    <a:pt x="2786287" y="0"/>
                    <a:pt x="2877263" y="90976"/>
                    <a:pt x="2877263" y="203200"/>
                  </a:cubicBezTo>
                  <a:cubicBezTo>
                    <a:pt x="2877263" y="315424"/>
                    <a:pt x="2786287" y="406400"/>
                    <a:pt x="2674063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28575" cap="sq">
              <a:solidFill>
                <a:srgbClr val="F8F0E1"/>
              </a:solidFill>
              <a:prstDash val="solid"/>
              <a:miter/>
            </a:ln>
          </p:spPr>
        </p:sp>
        <p:sp>
          <p:nvSpPr>
            <p:cNvPr id="14" name="TextBox 14"/>
            <p:cNvSpPr txBox="1"/>
            <p:nvPr/>
          </p:nvSpPr>
          <p:spPr>
            <a:xfrm>
              <a:off x="0" y="-38100"/>
              <a:ext cx="2877263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5" name="AutoShape 15"/>
          <p:cNvSpPr/>
          <p:nvPr/>
        </p:nvSpPr>
        <p:spPr>
          <a:xfrm>
            <a:off x="8433758" y="1028700"/>
            <a:ext cx="2758905" cy="0"/>
          </a:xfrm>
          <a:prstGeom prst="line">
            <a:avLst/>
          </a:prstGeom>
          <a:ln w="28575" cap="flat">
            <a:solidFill>
              <a:srgbClr val="F8F0E1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6" name="Freeform 16"/>
          <p:cNvSpPr/>
          <p:nvPr/>
        </p:nvSpPr>
        <p:spPr>
          <a:xfrm>
            <a:off x="1144874" y="740077"/>
            <a:ext cx="817341" cy="577247"/>
          </a:xfrm>
          <a:custGeom>
            <a:avLst/>
            <a:gdLst/>
            <a:ahLst/>
            <a:cxnLst/>
            <a:rect l="l" t="t" r="r" b="b"/>
            <a:pathLst>
              <a:path w="817341" h="577247">
                <a:moveTo>
                  <a:pt x="0" y="0"/>
                </a:moveTo>
                <a:lnTo>
                  <a:pt x="817340" y="0"/>
                </a:lnTo>
                <a:lnTo>
                  <a:pt x="817340" y="577246"/>
                </a:lnTo>
                <a:lnTo>
                  <a:pt x="0" y="57724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>
            <a:off x="1329767" y="868394"/>
            <a:ext cx="447555" cy="320612"/>
          </a:xfrm>
          <a:custGeom>
            <a:avLst/>
            <a:gdLst/>
            <a:ahLst/>
            <a:cxnLst/>
            <a:rect l="l" t="t" r="r" b="b"/>
            <a:pathLst>
              <a:path w="447555" h="320612">
                <a:moveTo>
                  <a:pt x="0" y="0"/>
                </a:moveTo>
                <a:lnTo>
                  <a:pt x="447555" y="0"/>
                </a:lnTo>
                <a:lnTo>
                  <a:pt x="447555" y="320612"/>
                </a:lnTo>
                <a:lnTo>
                  <a:pt x="0" y="32061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18" name="Group 18"/>
          <p:cNvGrpSpPr/>
          <p:nvPr/>
        </p:nvGrpSpPr>
        <p:grpSpPr>
          <a:xfrm>
            <a:off x="16084934" y="9029700"/>
            <a:ext cx="1419978" cy="1202118"/>
            <a:chOff x="0" y="0"/>
            <a:chExt cx="660400" cy="559078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660400" cy="559078"/>
            </a:xfrm>
            <a:custGeom>
              <a:avLst/>
              <a:gdLst/>
              <a:ahLst/>
              <a:cxnLst/>
              <a:rect l="l" t="t" r="r" b="b"/>
              <a:pathLst>
                <a:path w="660400" h="559078">
                  <a:moveTo>
                    <a:pt x="220252" y="19070"/>
                  </a:moveTo>
                  <a:cubicBezTo>
                    <a:pt x="254000" y="7556"/>
                    <a:pt x="292600" y="0"/>
                    <a:pt x="330378" y="0"/>
                  </a:cubicBezTo>
                  <a:cubicBezTo>
                    <a:pt x="368157" y="0"/>
                    <a:pt x="404509" y="6476"/>
                    <a:pt x="438009" y="17990"/>
                  </a:cubicBezTo>
                  <a:cubicBezTo>
                    <a:pt x="438723" y="18350"/>
                    <a:pt x="439435" y="18350"/>
                    <a:pt x="440148" y="18710"/>
                  </a:cubicBezTo>
                  <a:cubicBezTo>
                    <a:pt x="565955" y="64765"/>
                    <a:pt x="658618" y="186379"/>
                    <a:pt x="660400" y="322866"/>
                  </a:cubicBezTo>
                  <a:lnTo>
                    <a:pt x="660400" y="559078"/>
                  </a:lnTo>
                  <a:lnTo>
                    <a:pt x="0" y="559078"/>
                  </a:lnTo>
                  <a:lnTo>
                    <a:pt x="0" y="323041"/>
                  </a:lnTo>
                  <a:cubicBezTo>
                    <a:pt x="1782" y="185660"/>
                    <a:pt x="93019" y="64045"/>
                    <a:pt x="220252" y="19070"/>
                  </a:cubicBezTo>
                  <a:close/>
                </a:path>
              </a:pathLst>
            </a:custGeom>
            <a:solidFill>
              <a:srgbClr val="F8F0E1"/>
            </a:solidFill>
            <a:ln cap="sq">
              <a:noFill/>
              <a:prstDash val="solid"/>
              <a:miter/>
            </a:ln>
          </p:spPr>
        </p:sp>
        <p:sp>
          <p:nvSpPr>
            <p:cNvPr id="20" name="TextBox 20"/>
            <p:cNvSpPr txBox="1"/>
            <p:nvPr/>
          </p:nvSpPr>
          <p:spPr>
            <a:xfrm>
              <a:off x="0" y="88900"/>
              <a:ext cx="660400" cy="47017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1" name="TextBox 21"/>
          <p:cNvSpPr txBox="1"/>
          <p:nvPr/>
        </p:nvSpPr>
        <p:spPr>
          <a:xfrm>
            <a:off x="5181600" y="2443704"/>
            <a:ext cx="7777731" cy="10995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9099"/>
              </a:lnSpc>
            </a:pPr>
            <a:r>
              <a:rPr lang="en-US" sz="6999" b="1" i="1" dirty="0" err="1">
                <a:solidFill>
                  <a:srgbClr val="194281"/>
                </a:solidFill>
                <a:latin typeface="Roboto Bold Italics"/>
                <a:ea typeface="Roboto Bold Italics"/>
                <a:cs typeface="Roboto Bold Italics"/>
                <a:sym typeface="Roboto Bold Italics"/>
              </a:rPr>
              <a:t>Landasan</a:t>
            </a:r>
            <a:r>
              <a:rPr lang="en-US" sz="6999" b="1" i="1" dirty="0">
                <a:solidFill>
                  <a:srgbClr val="194281"/>
                </a:solidFill>
                <a:latin typeface="Roboto Bold Italics"/>
                <a:ea typeface="Roboto Bold Italics"/>
                <a:cs typeface="Roboto Bold Italics"/>
                <a:sym typeface="Roboto Bold Italics"/>
              </a:rPr>
              <a:t> </a:t>
            </a:r>
            <a:r>
              <a:rPr lang="en-US" sz="6999" b="1" i="1" dirty="0" err="1">
                <a:solidFill>
                  <a:srgbClr val="194281"/>
                </a:solidFill>
                <a:latin typeface="Roboto Bold Italics"/>
                <a:ea typeface="Roboto Bold Italics"/>
                <a:cs typeface="Roboto Bold Italics"/>
                <a:sym typeface="Roboto Bold Italics"/>
              </a:rPr>
              <a:t>Teori</a:t>
            </a:r>
            <a:r>
              <a:rPr lang="en-US" sz="6999" b="1" i="1" dirty="0">
                <a:solidFill>
                  <a:srgbClr val="194281"/>
                </a:solidFill>
                <a:latin typeface="Roboto Bold Italics"/>
                <a:ea typeface="Roboto Bold Italics"/>
                <a:cs typeface="Roboto Bold Italics"/>
                <a:sym typeface="Roboto Bold Italics"/>
              </a:rPr>
              <a:t> (1)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2142759" y="731203"/>
            <a:ext cx="6110453" cy="5378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480"/>
              </a:lnSpc>
            </a:pPr>
            <a:r>
              <a:rPr lang="en-US" sz="3200" b="1" i="1" spc="224">
                <a:solidFill>
                  <a:srgbClr val="F8F0E1"/>
                </a:solidFill>
                <a:latin typeface="Nunito Bold Italics"/>
                <a:ea typeface="Nunito Bold Italics"/>
                <a:cs typeface="Nunito Bold Italics"/>
                <a:sym typeface="Nunito Bold Italics"/>
              </a:rPr>
              <a:t>STT DUTA BANGSA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11653991" y="731203"/>
            <a:ext cx="5390038" cy="5378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</a:pPr>
            <a:r>
              <a:rPr lang="en-US" sz="3200" b="1" i="1" spc="224">
                <a:solidFill>
                  <a:srgbClr val="F8F0E1"/>
                </a:solidFill>
                <a:latin typeface="Nunito Bold Italics"/>
                <a:ea typeface="Nunito Bold Italics"/>
                <a:cs typeface="Nunito Bold Italics"/>
                <a:sym typeface="Nunito Bold Italics"/>
              </a:rPr>
              <a:t>SEMINAR PROPOSAL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16293146" y="9579240"/>
            <a:ext cx="1003553" cy="5378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</a:pPr>
            <a:r>
              <a:rPr lang="en-US" sz="3200" b="1" i="1">
                <a:solidFill>
                  <a:srgbClr val="194281"/>
                </a:solidFill>
                <a:latin typeface="Nunito Bold Italics"/>
                <a:ea typeface="Nunito Bold Italics"/>
                <a:cs typeface="Nunito Bold Italics"/>
                <a:sym typeface="Nunito Bold Italics"/>
              </a:rPr>
              <a:t>06</a:t>
            </a:r>
          </a:p>
        </p:txBody>
      </p:sp>
      <p:sp>
        <p:nvSpPr>
          <p:cNvPr id="25" name="AutoShape 25"/>
          <p:cNvSpPr/>
          <p:nvPr/>
        </p:nvSpPr>
        <p:spPr>
          <a:xfrm>
            <a:off x="8763000" y="3689293"/>
            <a:ext cx="0" cy="4883207"/>
          </a:xfrm>
          <a:prstGeom prst="line">
            <a:avLst/>
          </a:prstGeom>
          <a:ln w="28575" cap="flat">
            <a:solidFill>
              <a:srgbClr val="194281"/>
            </a:solidFill>
            <a:prstDash val="solid"/>
            <a:headEnd type="diamond" w="lg" len="lg"/>
            <a:tailEnd type="diamond" w="lg" len="lg"/>
          </a:ln>
        </p:spPr>
      </p:sp>
      <p:sp>
        <p:nvSpPr>
          <p:cNvPr id="26" name="TextBox 8">
            <a:extLst>
              <a:ext uri="{FF2B5EF4-FFF2-40B4-BE49-F238E27FC236}">
                <a16:creationId xmlns:a16="http://schemas.microsoft.com/office/drawing/2014/main" id="{5AC02C3F-57BD-4F0C-B32C-CBCCA58A2E2E}"/>
              </a:ext>
            </a:extLst>
          </p:cNvPr>
          <p:cNvSpPr txBox="1"/>
          <p:nvPr/>
        </p:nvSpPr>
        <p:spPr>
          <a:xfrm>
            <a:off x="152401" y="3814416"/>
            <a:ext cx="4114800" cy="459548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480"/>
              </a:lnSpc>
            </a:pPr>
            <a:r>
              <a:rPr lang="en-US" sz="3200" b="1" dirty="0" err="1">
                <a:solidFill>
                  <a:srgbClr val="000000"/>
                </a:solidFill>
                <a:latin typeface="Nunito Bold"/>
                <a:ea typeface="Nunito Bold"/>
                <a:cs typeface="Nunito Bold"/>
                <a:sym typeface="Nunito Bold"/>
              </a:rPr>
              <a:t>Mikrokontroler</a:t>
            </a:r>
            <a:r>
              <a:rPr lang="en-US" sz="3200" b="1" dirty="0">
                <a:solidFill>
                  <a:srgbClr val="000000"/>
                </a:solidFill>
                <a:latin typeface="Nunito Bold"/>
                <a:ea typeface="Nunito Bold"/>
                <a:cs typeface="Nunito Bold"/>
                <a:sym typeface="Nunito Bold"/>
              </a:rPr>
              <a:t> ATmega328:</a:t>
            </a:r>
          </a:p>
          <a:p>
            <a:pPr marL="690881" lvl="1" indent="-345440" algn="l">
              <a:lnSpc>
                <a:spcPts val="4480"/>
              </a:lnSpc>
              <a:buFont typeface="Arial"/>
              <a:buChar char="•"/>
            </a:pPr>
            <a:r>
              <a:rPr lang="en-US" sz="3200" dirty="0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8-bit AVR RISC, 32KB Flash, 2KB SRAM.</a:t>
            </a:r>
          </a:p>
          <a:p>
            <a:pPr marL="690881" lvl="1" indent="-345440" algn="l">
              <a:lnSpc>
                <a:spcPts val="4480"/>
              </a:lnSpc>
              <a:buFont typeface="Arial"/>
              <a:buChar char="•"/>
            </a:pPr>
            <a:r>
              <a:rPr lang="en-US" sz="3200" dirty="0" err="1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Umumnya</a:t>
            </a:r>
            <a:r>
              <a:rPr lang="en-US" sz="3200" dirty="0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digunakan</a:t>
            </a:r>
            <a:r>
              <a:rPr lang="en-US" sz="3200" dirty="0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 pada Arduino Uno.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97F00719-4C9E-41E2-9D27-B79735FF6FB5}"/>
              </a:ext>
            </a:extLst>
          </p:cNvPr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188336" y="4345041"/>
            <a:ext cx="4606652" cy="3523084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32C1CCDC-E14A-42A5-A198-E58220216EB4}"/>
              </a:ext>
            </a:extLst>
          </p:cNvPr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11971" y="3803253"/>
            <a:ext cx="3562350" cy="460665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9428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2344608"/>
            <a:ext cx="18288000" cy="7709296"/>
            <a:chOff x="0" y="0"/>
            <a:chExt cx="4816593" cy="169129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16592" cy="1691293"/>
            </a:xfrm>
            <a:custGeom>
              <a:avLst/>
              <a:gdLst/>
              <a:ahLst/>
              <a:cxnLst/>
              <a:rect l="l" t="t" r="r" b="b"/>
              <a:pathLst>
                <a:path w="4816592" h="1691293">
                  <a:moveTo>
                    <a:pt x="0" y="0"/>
                  </a:moveTo>
                  <a:lnTo>
                    <a:pt x="4816592" y="0"/>
                  </a:lnTo>
                  <a:lnTo>
                    <a:pt x="4816592" y="1691293"/>
                  </a:lnTo>
                  <a:lnTo>
                    <a:pt x="0" y="1691293"/>
                  </a:lnTo>
                  <a:close/>
                </a:path>
              </a:pathLst>
            </a:custGeom>
            <a:solidFill>
              <a:srgbClr val="F8F0E1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816593" cy="17293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0" y="2500645"/>
            <a:ext cx="18288000" cy="7286991"/>
            <a:chOff x="0" y="0"/>
            <a:chExt cx="5294687" cy="1604419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5294687" cy="1604419"/>
            </a:xfrm>
            <a:custGeom>
              <a:avLst/>
              <a:gdLst/>
              <a:ahLst/>
              <a:cxnLst/>
              <a:rect l="l" t="t" r="r" b="b"/>
              <a:pathLst>
                <a:path w="5294687" h="1604419">
                  <a:moveTo>
                    <a:pt x="16560" y="0"/>
                  </a:moveTo>
                  <a:lnTo>
                    <a:pt x="5278127" y="0"/>
                  </a:lnTo>
                  <a:cubicBezTo>
                    <a:pt x="5287273" y="0"/>
                    <a:pt x="5294687" y="7414"/>
                    <a:pt x="5294687" y="16560"/>
                  </a:cubicBezTo>
                  <a:lnTo>
                    <a:pt x="5294687" y="1587859"/>
                  </a:lnTo>
                  <a:cubicBezTo>
                    <a:pt x="5294687" y="1592251"/>
                    <a:pt x="5292942" y="1596463"/>
                    <a:pt x="5289837" y="1599568"/>
                  </a:cubicBezTo>
                  <a:cubicBezTo>
                    <a:pt x="5286731" y="1602674"/>
                    <a:pt x="5282519" y="1604419"/>
                    <a:pt x="5278127" y="1604419"/>
                  </a:cubicBezTo>
                  <a:lnTo>
                    <a:pt x="16560" y="1604419"/>
                  </a:lnTo>
                  <a:cubicBezTo>
                    <a:pt x="7414" y="1604419"/>
                    <a:pt x="0" y="1597005"/>
                    <a:pt x="0" y="1587859"/>
                  </a:cubicBezTo>
                  <a:lnTo>
                    <a:pt x="0" y="16560"/>
                  </a:lnTo>
                  <a:cubicBezTo>
                    <a:pt x="0" y="7414"/>
                    <a:pt x="7414" y="0"/>
                    <a:pt x="1656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28575" cap="rnd">
              <a:solidFill>
                <a:srgbClr val="194281"/>
              </a:solidFill>
              <a:prstDash val="solid"/>
              <a:round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5294687" cy="164251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111204" y="3672211"/>
            <a:ext cx="8688950" cy="28638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4480"/>
              </a:lnSpc>
            </a:pPr>
            <a:r>
              <a:rPr lang="en-US" sz="3200" b="1" dirty="0">
                <a:solidFill>
                  <a:srgbClr val="000000"/>
                </a:solidFill>
                <a:latin typeface="Nunito Bold"/>
                <a:ea typeface="Nunito Bold"/>
                <a:cs typeface="Nunito Bold"/>
                <a:sym typeface="Nunito Bold"/>
              </a:rPr>
              <a:t>Sensor </a:t>
            </a:r>
            <a:r>
              <a:rPr lang="en-US" sz="3200" b="1" dirty="0" err="1">
                <a:solidFill>
                  <a:srgbClr val="000000"/>
                </a:solidFill>
                <a:latin typeface="Nunito Bold"/>
                <a:ea typeface="Nunito Bold"/>
                <a:cs typeface="Nunito Bold"/>
                <a:sym typeface="Nunito Bold"/>
              </a:rPr>
              <a:t>Ultrasonik</a:t>
            </a:r>
            <a:r>
              <a:rPr lang="en-US" sz="3200" b="1" dirty="0">
                <a:solidFill>
                  <a:srgbClr val="000000"/>
                </a:solidFill>
                <a:latin typeface="Nunito Bold"/>
                <a:ea typeface="Nunito Bold"/>
                <a:cs typeface="Nunito Bold"/>
                <a:sym typeface="Nunito Bold"/>
              </a:rPr>
              <a:t> HC-SR04:</a:t>
            </a:r>
          </a:p>
          <a:p>
            <a:pPr algn="just">
              <a:lnSpc>
                <a:spcPts val="4480"/>
              </a:lnSpc>
            </a:pPr>
            <a:r>
              <a:rPr lang="en-US" sz="3200" dirty="0"/>
              <a:t>Untuk </a:t>
            </a:r>
            <a:r>
              <a:rPr lang="en-US" sz="3200" b="1" dirty="0" err="1"/>
              <a:t>mengukur</a:t>
            </a:r>
            <a:r>
              <a:rPr lang="en-US" sz="3200" b="1" dirty="0"/>
              <a:t> </a:t>
            </a:r>
            <a:r>
              <a:rPr lang="en-US" sz="3200" b="1" dirty="0" err="1"/>
              <a:t>ketinggian</a:t>
            </a:r>
            <a:r>
              <a:rPr lang="en-US" sz="3200" b="1" dirty="0"/>
              <a:t> air </a:t>
            </a:r>
            <a:r>
              <a:rPr lang="en-US" sz="3200" b="1" dirty="0" err="1"/>
              <a:t>dalam</a:t>
            </a:r>
            <a:r>
              <a:rPr lang="en-US" sz="3200" b="1" dirty="0"/>
              <a:t> </a:t>
            </a:r>
            <a:r>
              <a:rPr lang="en-US" sz="3200" b="1" dirty="0" err="1"/>
              <a:t>tanki</a:t>
            </a:r>
            <a:r>
              <a:rPr lang="en-US" sz="3200" dirty="0"/>
              <a:t> dengan </a:t>
            </a:r>
            <a:r>
              <a:rPr lang="en-US" sz="3200" dirty="0" err="1"/>
              <a:t>memancarkan</a:t>
            </a:r>
            <a:r>
              <a:rPr lang="en-US" sz="3200" dirty="0"/>
              <a:t> </a:t>
            </a:r>
            <a:r>
              <a:rPr lang="en-US" sz="3200" dirty="0" err="1"/>
              <a:t>gelombang</a:t>
            </a:r>
            <a:r>
              <a:rPr lang="en-US" sz="3200" dirty="0"/>
              <a:t> </a:t>
            </a:r>
            <a:r>
              <a:rPr lang="en-US" sz="3200" dirty="0" err="1"/>
              <a:t>ultrasonik</a:t>
            </a:r>
            <a:r>
              <a:rPr lang="en-US" sz="3200" dirty="0"/>
              <a:t>. Nilai </a:t>
            </a:r>
            <a:r>
              <a:rPr lang="en-US" sz="3200" dirty="0" err="1"/>
              <a:t>jarak</a:t>
            </a:r>
            <a:r>
              <a:rPr lang="en-US" sz="3200" dirty="0"/>
              <a:t> </a:t>
            </a:r>
            <a:r>
              <a:rPr lang="en-US" sz="3200" dirty="0" err="1"/>
              <a:t>dari</a:t>
            </a:r>
            <a:r>
              <a:rPr lang="en-US" sz="3200" dirty="0"/>
              <a:t> sensor ke </a:t>
            </a:r>
            <a:r>
              <a:rPr lang="en-US" sz="3200" dirty="0" err="1"/>
              <a:t>permukaan</a:t>
            </a:r>
            <a:r>
              <a:rPr lang="en-US" sz="3200" dirty="0"/>
              <a:t> air </a:t>
            </a:r>
            <a:r>
              <a:rPr lang="en-US" sz="3200" dirty="0" err="1"/>
              <a:t>digunakan</a:t>
            </a:r>
            <a:r>
              <a:rPr lang="en-US" sz="3200" dirty="0"/>
              <a:t> untuk </a:t>
            </a:r>
            <a:r>
              <a:rPr lang="en-US" sz="3200" dirty="0" err="1"/>
              <a:t>menentukan</a:t>
            </a:r>
            <a:r>
              <a:rPr lang="en-US" sz="3200" dirty="0"/>
              <a:t> </a:t>
            </a:r>
            <a:r>
              <a:rPr lang="en-US" sz="3200" dirty="0" err="1"/>
              <a:t>apakah</a:t>
            </a:r>
            <a:r>
              <a:rPr lang="en-US" sz="3200" dirty="0"/>
              <a:t> </a:t>
            </a:r>
            <a:r>
              <a:rPr lang="en-US" sz="3200" dirty="0" err="1"/>
              <a:t>tangki</a:t>
            </a:r>
            <a:r>
              <a:rPr lang="en-US" sz="3200" dirty="0"/>
              <a:t> </a:t>
            </a:r>
            <a:r>
              <a:rPr lang="en-US" sz="3200" dirty="0" err="1"/>
              <a:t>penuh</a:t>
            </a:r>
            <a:r>
              <a:rPr lang="en-US" sz="3200" dirty="0"/>
              <a:t> atau </a:t>
            </a:r>
            <a:r>
              <a:rPr lang="en-US" sz="3200" dirty="0" err="1"/>
              <a:t>kosong</a:t>
            </a:r>
            <a:r>
              <a:rPr lang="en-US" sz="3200" dirty="0"/>
              <a:t>.</a:t>
            </a:r>
            <a:endParaRPr lang="en-US" sz="3200" dirty="0">
              <a:solidFill>
                <a:srgbClr val="000000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grpSp>
        <p:nvGrpSpPr>
          <p:cNvPr id="9" name="Group 9"/>
          <p:cNvGrpSpPr/>
          <p:nvPr/>
        </p:nvGrpSpPr>
        <p:grpSpPr>
          <a:xfrm>
            <a:off x="783088" y="582943"/>
            <a:ext cx="7650670" cy="891513"/>
            <a:chOff x="0" y="0"/>
            <a:chExt cx="3487590" cy="4064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3487590" cy="406400"/>
            </a:xfrm>
            <a:custGeom>
              <a:avLst/>
              <a:gdLst/>
              <a:ahLst/>
              <a:cxnLst/>
              <a:rect l="l" t="t" r="r" b="b"/>
              <a:pathLst>
                <a:path w="3487590" h="406400">
                  <a:moveTo>
                    <a:pt x="3284390" y="0"/>
                  </a:moveTo>
                  <a:cubicBezTo>
                    <a:pt x="3396614" y="0"/>
                    <a:pt x="3487590" y="90976"/>
                    <a:pt x="3487590" y="203200"/>
                  </a:cubicBezTo>
                  <a:cubicBezTo>
                    <a:pt x="3487590" y="315424"/>
                    <a:pt x="3396614" y="406400"/>
                    <a:pt x="3284390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28575" cap="sq">
              <a:solidFill>
                <a:srgbClr val="F8F0E1"/>
              </a:solidFill>
              <a:prstDash val="solid"/>
              <a:miter/>
            </a:ln>
          </p:spPr>
        </p:sp>
        <p:sp>
          <p:nvSpPr>
            <p:cNvPr id="11" name="TextBox 11"/>
            <p:cNvSpPr txBox="1"/>
            <p:nvPr/>
          </p:nvSpPr>
          <p:spPr>
            <a:xfrm>
              <a:off x="0" y="-38100"/>
              <a:ext cx="3487590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1193108" y="582943"/>
            <a:ext cx="6311804" cy="891513"/>
            <a:chOff x="0" y="0"/>
            <a:chExt cx="2877263" cy="4064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2877263" cy="406400"/>
            </a:xfrm>
            <a:custGeom>
              <a:avLst/>
              <a:gdLst/>
              <a:ahLst/>
              <a:cxnLst/>
              <a:rect l="l" t="t" r="r" b="b"/>
              <a:pathLst>
                <a:path w="2877263" h="406400">
                  <a:moveTo>
                    <a:pt x="2674063" y="0"/>
                  </a:moveTo>
                  <a:cubicBezTo>
                    <a:pt x="2786287" y="0"/>
                    <a:pt x="2877263" y="90976"/>
                    <a:pt x="2877263" y="203200"/>
                  </a:cubicBezTo>
                  <a:cubicBezTo>
                    <a:pt x="2877263" y="315424"/>
                    <a:pt x="2786287" y="406400"/>
                    <a:pt x="2674063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28575" cap="sq">
              <a:solidFill>
                <a:srgbClr val="F8F0E1"/>
              </a:solidFill>
              <a:prstDash val="solid"/>
              <a:miter/>
            </a:ln>
          </p:spPr>
        </p:sp>
        <p:sp>
          <p:nvSpPr>
            <p:cNvPr id="14" name="TextBox 14"/>
            <p:cNvSpPr txBox="1"/>
            <p:nvPr/>
          </p:nvSpPr>
          <p:spPr>
            <a:xfrm>
              <a:off x="0" y="-38100"/>
              <a:ext cx="2877263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5" name="AutoShape 15"/>
          <p:cNvSpPr/>
          <p:nvPr/>
        </p:nvSpPr>
        <p:spPr>
          <a:xfrm>
            <a:off x="8433758" y="1028700"/>
            <a:ext cx="2758905" cy="0"/>
          </a:xfrm>
          <a:prstGeom prst="line">
            <a:avLst/>
          </a:prstGeom>
          <a:ln w="28575" cap="flat">
            <a:solidFill>
              <a:srgbClr val="F8F0E1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6" name="Freeform 16"/>
          <p:cNvSpPr/>
          <p:nvPr/>
        </p:nvSpPr>
        <p:spPr>
          <a:xfrm>
            <a:off x="1144874" y="740077"/>
            <a:ext cx="817341" cy="577247"/>
          </a:xfrm>
          <a:custGeom>
            <a:avLst/>
            <a:gdLst/>
            <a:ahLst/>
            <a:cxnLst/>
            <a:rect l="l" t="t" r="r" b="b"/>
            <a:pathLst>
              <a:path w="817341" h="577247">
                <a:moveTo>
                  <a:pt x="0" y="0"/>
                </a:moveTo>
                <a:lnTo>
                  <a:pt x="817340" y="0"/>
                </a:lnTo>
                <a:lnTo>
                  <a:pt x="817340" y="577246"/>
                </a:lnTo>
                <a:lnTo>
                  <a:pt x="0" y="57724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>
            <a:off x="1329767" y="868394"/>
            <a:ext cx="447555" cy="320612"/>
          </a:xfrm>
          <a:custGeom>
            <a:avLst/>
            <a:gdLst/>
            <a:ahLst/>
            <a:cxnLst/>
            <a:rect l="l" t="t" r="r" b="b"/>
            <a:pathLst>
              <a:path w="447555" h="320612">
                <a:moveTo>
                  <a:pt x="0" y="0"/>
                </a:moveTo>
                <a:lnTo>
                  <a:pt x="447555" y="0"/>
                </a:lnTo>
                <a:lnTo>
                  <a:pt x="447555" y="320612"/>
                </a:lnTo>
                <a:lnTo>
                  <a:pt x="0" y="32061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18" name="Group 18"/>
          <p:cNvGrpSpPr/>
          <p:nvPr/>
        </p:nvGrpSpPr>
        <p:grpSpPr>
          <a:xfrm>
            <a:off x="16084934" y="9029700"/>
            <a:ext cx="1419978" cy="1202118"/>
            <a:chOff x="0" y="0"/>
            <a:chExt cx="660400" cy="559078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660400" cy="559078"/>
            </a:xfrm>
            <a:custGeom>
              <a:avLst/>
              <a:gdLst/>
              <a:ahLst/>
              <a:cxnLst/>
              <a:rect l="l" t="t" r="r" b="b"/>
              <a:pathLst>
                <a:path w="660400" h="559078">
                  <a:moveTo>
                    <a:pt x="220252" y="19070"/>
                  </a:moveTo>
                  <a:cubicBezTo>
                    <a:pt x="254000" y="7556"/>
                    <a:pt x="292600" y="0"/>
                    <a:pt x="330378" y="0"/>
                  </a:cubicBezTo>
                  <a:cubicBezTo>
                    <a:pt x="368157" y="0"/>
                    <a:pt x="404509" y="6476"/>
                    <a:pt x="438009" y="17990"/>
                  </a:cubicBezTo>
                  <a:cubicBezTo>
                    <a:pt x="438723" y="18350"/>
                    <a:pt x="439435" y="18350"/>
                    <a:pt x="440148" y="18710"/>
                  </a:cubicBezTo>
                  <a:cubicBezTo>
                    <a:pt x="565955" y="64765"/>
                    <a:pt x="658618" y="186379"/>
                    <a:pt x="660400" y="322866"/>
                  </a:cubicBezTo>
                  <a:lnTo>
                    <a:pt x="660400" y="559078"/>
                  </a:lnTo>
                  <a:lnTo>
                    <a:pt x="0" y="559078"/>
                  </a:lnTo>
                  <a:lnTo>
                    <a:pt x="0" y="323041"/>
                  </a:lnTo>
                  <a:cubicBezTo>
                    <a:pt x="1782" y="185660"/>
                    <a:pt x="93019" y="64045"/>
                    <a:pt x="220252" y="19070"/>
                  </a:cubicBezTo>
                  <a:close/>
                </a:path>
              </a:pathLst>
            </a:custGeom>
            <a:solidFill>
              <a:srgbClr val="F8F0E1"/>
            </a:solidFill>
            <a:ln cap="sq">
              <a:noFill/>
              <a:prstDash val="solid"/>
              <a:miter/>
            </a:ln>
          </p:spPr>
        </p:sp>
        <p:sp>
          <p:nvSpPr>
            <p:cNvPr id="20" name="TextBox 20"/>
            <p:cNvSpPr txBox="1"/>
            <p:nvPr/>
          </p:nvSpPr>
          <p:spPr>
            <a:xfrm>
              <a:off x="0" y="88900"/>
              <a:ext cx="660400" cy="47017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1" name="TextBox 21"/>
          <p:cNvSpPr txBox="1"/>
          <p:nvPr/>
        </p:nvSpPr>
        <p:spPr>
          <a:xfrm>
            <a:off x="5410200" y="2426738"/>
            <a:ext cx="8093951" cy="10995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9099"/>
              </a:lnSpc>
            </a:pPr>
            <a:r>
              <a:rPr lang="en-US" sz="6999" b="1" i="1" dirty="0" err="1">
                <a:solidFill>
                  <a:srgbClr val="194281"/>
                </a:solidFill>
                <a:latin typeface="Roboto Bold Italics"/>
                <a:ea typeface="Roboto Bold Italics"/>
                <a:cs typeface="Roboto Bold Italics"/>
                <a:sym typeface="Roboto Bold Italics"/>
              </a:rPr>
              <a:t>Landasan</a:t>
            </a:r>
            <a:r>
              <a:rPr lang="en-US" sz="6999" b="1" i="1" dirty="0">
                <a:solidFill>
                  <a:srgbClr val="194281"/>
                </a:solidFill>
                <a:latin typeface="Roboto Bold Italics"/>
                <a:ea typeface="Roboto Bold Italics"/>
                <a:cs typeface="Roboto Bold Italics"/>
                <a:sym typeface="Roboto Bold Italics"/>
              </a:rPr>
              <a:t> </a:t>
            </a:r>
            <a:r>
              <a:rPr lang="en-US" sz="6999" b="1" i="1" dirty="0" err="1">
                <a:solidFill>
                  <a:srgbClr val="194281"/>
                </a:solidFill>
                <a:latin typeface="Roboto Bold Italics"/>
                <a:ea typeface="Roboto Bold Italics"/>
                <a:cs typeface="Roboto Bold Italics"/>
                <a:sym typeface="Roboto Bold Italics"/>
              </a:rPr>
              <a:t>Teori</a:t>
            </a:r>
            <a:r>
              <a:rPr lang="en-US" sz="6999" b="1" i="1" dirty="0">
                <a:solidFill>
                  <a:srgbClr val="194281"/>
                </a:solidFill>
                <a:latin typeface="Roboto Bold Italics"/>
                <a:ea typeface="Roboto Bold Italics"/>
                <a:cs typeface="Roboto Bold Italics"/>
                <a:sym typeface="Roboto Bold Italics"/>
              </a:rPr>
              <a:t> (2)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2142759" y="731203"/>
            <a:ext cx="6110453" cy="5378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480"/>
              </a:lnSpc>
            </a:pPr>
            <a:r>
              <a:rPr lang="en-US" sz="3200" b="1" i="1" spc="224">
                <a:solidFill>
                  <a:srgbClr val="F8F0E1"/>
                </a:solidFill>
                <a:latin typeface="Nunito Bold Italics"/>
                <a:ea typeface="Nunito Bold Italics"/>
                <a:cs typeface="Nunito Bold Italics"/>
                <a:sym typeface="Nunito Bold Italics"/>
              </a:rPr>
              <a:t>STT DUTA BANGSA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11653991" y="731203"/>
            <a:ext cx="5390038" cy="5378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</a:pPr>
            <a:r>
              <a:rPr lang="en-US" sz="3200" b="1" i="1" spc="224">
                <a:solidFill>
                  <a:srgbClr val="F8F0E1"/>
                </a:solidFill>
                <a:latin typeface="Nunito Bold Italics"/>
                <a:ea typeface="Nunito Bold Italics"/>
                <a:cs typeface="Nunito Bold Italics"/>
                <a:sym typeface="Nunito Bold Italics"/>
              </a:rPr>
              <a:t>SEMINAR PROPOSAL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16293146" y="9579240"/>
            <a:ext cx="1003553" cy="5378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</a:pPr>
            <a:r>
              <a:rPr lang="en-US" sz="3200" b="1" i="1">
                <a:solidFill>
                  <a:srgbClr val="194281"/>
                </a:solidFill>
                <a:latin typeface="Nunito Bold Italics"/>
                <a:ea typeface="Nunito Bold Italics"/>
                <a:cs typeface="Nunito Bold Italics"/>
                <a:sym typeface="Nunito Bold Italics"/>
              </a:rPr>
              <a:t>07</a:t>
            </a:r>
          </a:p>
        </p:txBody>
      </p:sp>
      <p:sp>
        <p:nvSpPr>
          <p:cNvPr id="25" name="AutoShape 25"/>
          <p:cNvSpPr/>
          <p:nvPr/>
        </p:nvSpPr>
        <p:spPr>
          <a:xfrm>
            <a:off x="8991600" y="3709215"/>
            <a:ext cx="0" cy="6078421"/>
          </a:xfrm>
          <a:prstGeom prst="line">
            <a:avLst/>
          </a:prstGeom>
          <a:ln w="28575" cap="flat">
            <a:solidFill>
              <a:srgbClr val="194281"/>
            </a:solidFill>
            <a:prstDash val="solid"/>
            <a:headEnd type="diamond" w="lg" len="lg"/>
            <a:tailEnd type="diamond" w="lg" len="lg"/>
          </a:ln>
        </p:spPr>
        <p:txBody>
          <a:bodyPr/>
          <a:lstStyle/>
          <a:p>
            <a:endParaRPr lang="en-US" dirty="0"/>
          </a:p>
        </p:txBody>
      </p:sp>
      <p:sp>
        <p:nvSpPr>
          <p:cNvPr id="26" name="TextBox 8">
            <a:extLst>
              <a:ext uri="{FF2B5EF4-FFF2-40B4-BE49-F238E27FC236}">
                <a16:creationId xmlns:a16="http://schemas.microsoft.com/office/drawing/2014/main" id="{29C9A44F-F1D1-409B-98D4-5E3C953598E2}"/>
              </a:ext>
            </a:extLst>
          </p:cNvPr>
          <p:cNvSpPr txBox="1"/>
          <p:nvPr/>
        </p:nvSpPr>
        <p:spPr>
          <a:xfrm>
            <a:off x="9194724" y="3695700"/>
            <a:ext cx="9093276" cy="254685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480"/>
              </a:lnSpc>
            </a:pPr>
            <a:r>
              <a:rPr lang="en-US" sz="3200" b="1" dirty="0">
                <a:solidFill>
                  <a:srgbClr val="000000"/>
                </a:solidFill>
                <a:latin typeface="Nunito Bold"/>
                <a:ea typeface="Nunito Bold"/>
                <a:cs typeface="Nunito Bold"/>
                <a:sym typeface="Nunito Bold"/>
              </a:rPr>
              <a:t>LCD 16x2 (I2C):</a:t>
            </a:r>
          </a:p>
          <a:p>
            <a:r>
              <a:rPr lang="en-US" sz="3200" dirty="0" err="1"/>
              <a:t>Menampilkan</a:t>
            </a:r>
            <a:r>
              <a:rPr lang="en-US" sz="3200" dirty="0"/>
              <a:t> </a:t>
            </a:r>
            <a:r>
              <a:rPr lang="en-US" sz="3200" dirty="0" err="1"/>
              <a:t>informasi</a:t>
            </a:r>
            <a:r>
              <a:rPr lang="en-US" sz="3200" dirty="0"/>
              <a:t> </a:t>
            </a:r>
            <a:r>
              <a:rPr lang="en-US" sz="3200" dirty="0" err="1"/>
              <a:t>seperti</a:t>
            </a:r>
            <a:r>
              <a:rPr lang="en-US" sz="3200" dirty="0"/>
              <a:t>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 err="1"/>
              <a:t>Ketinggian</a:t>
            </a:r>
            <a:r>
              <a:rPr lang="en-US" sz="3200" dirty="0"/>
              <a:t> air </a:t>
            </a:r>
            <a:r>
              <a:rPr lang="en-US" sz="3200" dirty="0" err="1"/>
              <a:t>dalam</a:t>
            </a:r>
            <a:r>
              <a:rPr lang="en-US" sz="3200" dirty="0"/>
              <a:t> </a:t>
            </a:r>
            <a:r>
              <a:rPr lang="en-US" sz="3200" dirty="0" err="1"/>
              <a:t>tangki</a:t>
            </a:r>
            <a:endParaRPr lang="en-US" sz="32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Status </a:t>
            </a:r>
            <a:r>
              <a:rPr lang="en-US" sz="3200" dirty="0" err="1"/>
              <a:t>pompa</a:t>
            </a:r>
            <a:r>
              <a:rPr lang="en-US" sz="3200" dirty="0"/>
              <a:t> (ON/OFF)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 err="1"/>
              <a:t>Persentase</a:t>
            </a:r>
            <a:r>
              <a:rPr lang="en-US" sz="3200" dirty="0"/>
              <a:t> air (</a:t>
            </a:r>
            <a:r>
              <a:rPr lang="en-US" sz="3200" dirty="0" err="1"/>
              <a:t>misal</a:t>
            </a:r>
            <a:r>
              <a:rPr lang="en-US" sz="3200" dirty="0"/>
              <a:t>: 30%, 60%, 100%)</a:t>
            </a:r>
          </a:p>
        </p:txBody>
      </p:sp>
      <p:pic>
        <p:nvPicPr>
          <p:cNvPr id="27" name="Picture 26" descr="Introduction to HC-SR04 (Ultrasonic Sensor) - The Engineering Projects">
            <a:extLst>
              <a:ext uri="{FF2B5EF4-FFF2-40B4-BE49-F238E27FC236}">
                <a16:creationId xmlns:a16="http://schemas.microsoft.com/office/drawing/2014/main" id="{A0818E9D-8619-4321-B08B-03CC233D913A}"/>
              </a:ext>
            </a:extLst>
          </p:cNvPr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6743699"/>
            <a:ext cx="5851873" cy="2812097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Picture 27" descr="Amazon.com: SunFounder IIC/I2C/TWI LCD1602 Display Module Compatible with  Arduino and Raspberry Pi : Electronics">
            <a:extLst>
              <a:ext uri="{FF2B5EF4-FFF2-40B4-BE49-F238E27FC236}">
                <a16:creationId xmlns:a16="http://schemas.microsoft.com/office/drawing/2014/main" id="{7519CDE1-0E69-4418-80C3-472EEA480E7A}"/>
              </a:ext>
            </a:extLst>
          </p:cNvPr>
          <p:cNvPicPr/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79" t="15131" r="10349" b="19412"/>
          <a:stretch>
            <a:fillRect/>
          </a:stretch>
        </p:blipFill>
        <p:spPr bwMode="auto">
          <a:xfrm>
            <a:off x="10439400" y="6411917"/>
            <a:ext cx="5498135" cy="330358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2420927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9428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2344608"/>
            <a:ext cx="18288000" cy="6421630"/>
            <a:chOff x="0" y="0"/>
            <a:chExt cx="4816593" cy="169129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16592" cy="1691293"/>
            </a:xfrm>
            <a:custGeom>
              <a:avLst/>
              <a:gdLst/>
              <a:ahLst/>
              <a:cxnLst/>
              <a:rect l="l" t="t" r="r" b="b"/>
              <a:pathLst>
                <a:path w="4816592" h="1691293">
                  <a:moveTo>
                    <a:pt x="0" y="0"/>
                  </a:moveTo>
                  <a:lnTo>
                    <a:pt x="4816592" y="0"/>
                  </a:lnTo>
                  <a:lnTo>
                    <a:pt x="4816592" y="1691293"/>
                  </a:lnTo>
                  <a:lnTo>
                    <a:pt x="0" y="1691293"/>
                  </a:lnTo>
                  <a:close/>
                </a:path>
              </a:pathLst>
            </a:custGeom>
            <a:solidFill>
              <a:srgbClr val="F8F0E1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816593" cy="17293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0" y="2500645"/>
            <a:ext cx="18288000" cy="6091777"/>
            <a:chOff x="0" y="0"/>
            <a:chExt cx="5294687" cy="1604419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5294687" cy="1604419"/>
            </a:xfrm>
            <a:custGeom>
              <a:avLst/>
              <a:gdLst/>
              <a:ahLst/>
              <a:cxnLst/>
              <a:rect l="l" t="t" r="r" b="b"/>
              <a:pathLst>
                <a:path w="5294687" h="1604419">
                  <a:moveTo>
                    <a:pt x="16560" y="0"/>
                  </a:moveTo>
                  <a:lnTo>
                    <a:pt x="5278127" y="0"/>
                  </a:lnTo>
                  <a:cubicBezTo>
                    <a:pt x="5287273" y="0"/>
                    <a:pt x="5294687" y="7414"/>
                    <a:pt x="5294687" y="16560"/>
                  </a:cubicBezTo>
                  <a:lnTo>
                    <a:pt x="5294687" y="1587859"/>
                  </a:lnTo>
                  <a:cubicBezTo>
                    <a:pt x="5294687" y="1592251"/>
                    <a:pt x="5292942" y="1596463"/>
                    <a:pt x="5289837" y="1599568"/>
                  </a:cubicBezTo>
                  <a:cubicBezTo>
                    <a:pt x="5286731" y="1602674"/>
                    <a:pt x="5282519" y="1604419"/>
                    <a:pt x="5278127" y="1604419"/>
                  </a:cubicBezTo>
                  <a:lnTo>
                    <a:pt x="16560" y="1604419"/>
                  </a:lnTo>
                  <a:cubicBezTo>
                    <a:pt x="7414" y="1604419"/>
                    <a:pt x="0" y="1597005"/>
                    <a:pt x="0" y="1587859"/>
                  </a:cubicBezTo>
                  <a:lnTo>
                    <a:pt x="0" y="16560"/>
                  </a:lnTo>
                  <a:cubicBezTo>
                    <a:pt x="0" y="7414"/>
                    <a:pt x="7414" y="0"/>
                    <a:pt x="1656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28575" cap="rnd">
              <a:solidFill>
                <a:srgbClr val="194281"/>
              </a:solidFill>
              <a:prstDash val="solid"/>
              <a:round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5294687" cy="164251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783088" y="582943"/>
            <a:ext cx="7650670" cy="891513"/>
            <a:chOff x="0" y="0"/>
            <a:chExt cx="3487590" cy="4064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3487590" cy="406400"/>
            </a:xfrm>
            <a:custGeom>
              <a:avLst/>
              <a:gdLst/>
              <a:ahLst/>
              <a:cxnLst/>
              <a:rect l="l" t="t" r="r" b="b"/>
              <a:pathLst>
                <a:path w="3487590" h="406400">
                  <a:moveTo>
                    <a:pt x="3284390" y="0"/>
                  </a:moveTo>
                  <a:cubicBezTo>
                    <a:pt x="3396614" y="0"/>
                    <a:pt x="3487590" y="90976"/>
                    <a:pt x="3487590" y="203200"/>
                  </a:cubicBezTo>
                  <a:cubicBezTo>
                    <a:pt x="3487590" y="315424"/>
                    <a:pt x="3396614" y="406400"/>
                    <a:pt x="3284390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28575" cap="sq">
              <a:solidFill>
                <a:srgbClr val="F8F0E1"/>
              </a:solidFill>
              <a:prstDash val="solid"/>
              <a:miter/>
            </a:ln>
          </p:spPr>
        </p:sp>
        <p:sp>
          <p:nvSpPr>
            <p:cNvPr id="11" name="TextBox 11"/>
            <p:cNvSpPr txBox="1"/>
            <p:nvPr/>
          </p:nvSpPr>
          <p:spPr>
            <a:xfrm>
              <a:off x="0" y="-38100"/>
              <a:ext cx="3487590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1193108" y="582943"/>
            <a:ext cx="6311804" cy="891513"/>
            <a:chOff x="0" y="0"/>
            <a:chExt cx="2877263" cy="4064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2877263" cy="406400"/>
            </a:xfrm>
            <a:custGeom>
              <a:avLst/>
              <a:gdLst/>
              <a:ahLst/>
              <a:cxnLst/>
              <a:rect l="l" t="t" r="r" b="b"/>
              <a:pathLst>
                <a:path w="2877263" h="406400">
                  <a:moveTo>
                    <a:pt x="2674063" y="0"/>
                  </a:moveTo>
                  <a:cubicBezTo>
                    <a:pt x="2786287" y="0"/>
                    <a:pt x="2877263" y="90976"/>
                    <a:pt x="2877263" y="203200"/>
                  </a:cubicBezTo>
                  <a:cubicBezTo>
                    <a:pt x="2877263" y="315424"/>
                    <a:pt x="2786287" y="406400"/>
                    <a:pt x="2674063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28575" cap="sq">
              <a:solidFill>
                <a:srgbClr val="F8F0E1"/>
              </a:solidFill>
              <a:prstDash val="solid"/>
              <a:miter/>
            </a:ln>
          </p:spPr>
        </p:sp>
        <p:sp>
          <p:nvSpPr>
            <p:cNvPr id="14" name="TextBox 14"/>
            <p:cNvSpPr txBox="1"/>
            <p:nvPr/>
          </p:nvSpPr>
          <p:spPr>
            <a:xfrm>
              <a:off x="0" y="-38100"/>
              <a:ext cx="2877263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5" name="AutoShape 15"/>
          <p:cNvSpPr/>
          <p:nvPr/>
        </p:nvSpPr>
        <p:spPr>
          <a:xfrm>
            <a:off x="8433758" y="1028700"/>
            <a:ext cx="2758905" cy="0"/>
          </a:xfrm>
          <a:prstGeom prst="line">
            <a:avLst/>
          </a:prstGeom>
          <a:ln w="28575" cap="flat">
            <a:solidFill>
              <a:srgbClr val="F8F0E1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6" name="Freeform 16"/>
          <p:cNvSpPr/>
          <p:nvPr/>
        </p:nvSpPr>
        <p:spPr>
          <a:xfrm>
            <a:off x="1144874" y="740077"/>
            <a:ext cx="817341" cy="577247"/>
          </a:xfrm>
          <a:custGeom>
            <a:avLst/>
            <a:gdLst/>
            <a:ahLst/>
            <a:cxnLst/>
            <a:rect l="l" t="t" r="r" b="b"/>
            <a:pathLst>
              <a:path w="817341" h="577247">
                <a:moveTo>
                  <a:pt x="0" y="0"/>
                </a:moveTo>
                <a:lnTo>
                  <a:pt x="817340" y="0"/>
                </a:lnTo>
                <a:lnTo>
                  <a:pt x="817340" y="577246"/>
                </a:lnTo>
                <a:lnTo>
                  <a:pt x="0" y="57724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>
            <a:off x="1329767" y="868394"/>
            <a:ext cx="447555" cy="320612"/>
          </a:xfrm>
          <a:custGeom>
            <a:avLst/>
            <a:gdLst/>
            <a:ahLst/>
            <a:cxnLst/>
            <a:rect l="l" t="t" r="r" b="b"/>
            <a:pathLst>
              <a:path w="447555" h="320612">
                <a:moveTo>
                  <a:pt x="0" y="0"/>
                </a:moveTo>
                <a:lnTo>
                  <a:pt x="447555" y="0"/>
                </a:lnTo>
                <a:lnTo>
                  <a:pt x="447555" y="320612"/>
                </a:lnTo>
                <a:lnTo>
                  <a:pt x="0" y="32061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18" name="Group 18"/>
          <p:cNvGrpSpPr/>
          <p:nvPr/>
        </p:nvGrpSpPr>
        <p:grpSpPr>
          <a:xfrm>
            <a:off x="16084934" y="9029700"/>
            <a:ext cx="1419978" cy="1202118"/>
            <a:chOff x="0" y="0"/>
            <a:chExt cx="660400" cy="559078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660400" cy="559078"/>
            </a:xfrm>
            <a:custGeom>
              <a:avLst/>
              <a:gdLst/>
              <a:ahLst/>
              <a:cxnLst/>
              <a:rect l="l" t="t" r="r" b="b"/>
              <a:pathLst>
                <a:path w="660400" h="559078">
                  <a:moveTo>
                    <a:pt x="220252" y="19070"/>
                  </a:moveTo>
                  <a:cubicBezTo>
                    <a:pt x="254000" y="7556"/>
                    <a:pt x="292600" y="0"/>
                    <a:pt x="330378" y="0"/>
                  </a:cubicBezTo>
                  <a:cubicBezTo>
                    <a:pt x="368157" y="0"/>
                    <a:pt x="404509" y="6476"/>
                    <a:pt x="438009" y="17990"/>
                  </a:cubicBezTo>
                  <a:cubicBezTo>
                    <a:pt x="438723" y="18350"/>
                    <a:pt x="439435" y="18350"/>
                    <a:pt x="440148" y="18710"/>
                  </a:cubicBezTo>
                  <a:cubicBezTo>
                    <a:pt x="565955" y="64765"/>
                    <a:pt x="658618" y="186379"/>
                    <a:pt x="660400" y="322866"/>
                  </a:cubicBezTo>
                  <a:lnTo>
                    <a:pt x="660400" y="559078"/>
                  </a:lnTo>
                  <a:lnTo>
                    <a:pt x="0" y="559078"/>
                  </a:lnTo>
                  <a:lnTo>
                    <a:pt x="0" y="323041"/>
                  </a:lnTo>
                  <a:cubicBezTo>
                    <a:pt x="1782" y="185660"/>
                    <a:pt x="93019" y="64045"/>
                    <a:pt x="220252" y="19070"/>
                  </a:cubicBezTo>
                  <a:close/>
                </a:path>
              </a:pathLst>
            </a:custGeom>
            <a:solidFill>
              <a:srgbClr val="F8F0E1"/>
            </a:solidFill>
            <a:ln cap="sq">
              <a:noFill/>
              <a:prstDash val="solid"/>
              <a:miter/>
            </a:ln>
          </p:spPr>
        </p:sp>
        <p:sp>
          <p:nvSpPr>
            <p:cNvPr id="20" name="TextBox 20"/>
            <p:cNvSpPr txBox="1"/>
            <p:nvPr/>
          </p:nvSpPr>
          <p:spPr>
            <a:xfrm>
              <a:off x="0" y="88900"/>
              <a:ext cx="660400" cy="47017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1" name="TextBox 21"/>
          <p:cNvSpPr txBox="1"/>
          <p:nvPr/>
        </p:nvSpPr>
        <p:spPr>
          <a:xfrm>
            <a:off x="5410200" y="2426738"/>
            <a:ext cx="8093951" cy="10995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9099"/>
              </a:lnSpc>
            </a:pPr>
            <a:r>
              <a:rPr lang="en-US" sz="6999" b="1" i="1" dirty="0" err="1">
                <a:solidFill>
                  <a:srgbClr val="194281"/>
                </a:solidFill>
                <a:latin typeface="Roboto Bold Italics"/>
                <a:ea typeface="Roboto Bold Italics"/>
                <a:cs typeface="Roboto Bold Italics"/>
                <a:sym typeface="Roboto Bold Italics"/>
              </a:rPr>
              <a:t>Landasan</a:t>
            </a:r>
            <a:r>
              <a:rPr lang="en-US" sz="6999" b="1" i="1" dirty="0">
                <a:solidFill>
                  <a:srgbClr val="194281"/>
                </a:solidFill>
                <a:latin typeface="Roboto Bold Italics"/>
                <a:ea typeface="Roboto Bold Italics"/>
                <a:cs typeface="Roboto Bold Italics"/>
                <a:sym typeface="Roboto Bold Italics"/>
              </a:rPr>
              <a:t> </a:t>
            </a:r>
            <a:r>
              <a:rPr lang="en-US" sz="6999" b="1" i="1" dirty="0" err="1">
                <a:solidFill>
                  <a:srgbClr val="194281"/>
                </a:solidFill>
                <a:latin typeface="Roboto Bold Italics"/>
                <a:ea typeface="Roboto Bold Italics"/>
                <a:cs typeface="Roboto Bold Italics"/>
                <a:sym typeface="Roboto Bold Italics"/>
              </a:rPr>
              <a:t>Teori</a:t>
            </a:r>
            <a:r>
              <a:rPr lang="en-US" sz="6999" b="1" i="1" dirty="0">
                <a:solidFill>
                  <a:srgbClr val="194281"/>
                </a:solidFill>
                <a:latin typeface="Roboto Bold Italics"/>
                <a:ea typeface="Roboto Bold Italics"/>
                <a:cs typeface="Roboto Bold Italics"/>
                <a:sym typeface="Roboto Bold Italics"/>
              </a:rPr>
              <a:t> (3)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2142759" y="731203"/>
            <a:ext cx="6110453" cy="5378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480"/>
              </a:lnSpc>
            </a:pPr>
            <a:r>
              <a:rPr lang="en-US" sz="3200" b="1" i="1" spc="224">
                <a:solidFill>
                  <a:srgbClr val="F8F0E1"/>
                </a:solidFill>
                <a:latin typeface="Nunito Bold Italics"/>
                <a:ea typeface="Nunito Bold Italics"/>
                <a:cs typeface="Nunito Bold Italics"/>
                <a:sym typeface="Nunito Bold Italics"/>
              </a:rPr>
              <a:t>STT DUTA BANGSA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11653991" y="731203"/>
            <a:ext cx="5390038" cy="5378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</a:pPr>
            <a:r>
              <a:rPr lang="en-US" sz="3200" b="1" i="1" spc="224">
                <a:solidFill>
                  <a:srgbClr val="F8F0E1"/>
                </a:solidFill>
                <a:latin typeface="Nunito Bold Italics"/>
                <a:ea typeface="Nunito Bold Italics"/>
                <a:cs typeface="Nunito Bold Italics"/>
                <a:sym typeface="Nunito Bold Italics"/>
              </a:rPr>
              <a:t>SEMINAR PROPOSAL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16293146" y="9579240"/>
            <a:ext cx="1003553" cy="5378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</a:pPr>
            <a:r>
              <a:rPr lang="en-US" sz="3200" b="1" i="1">
                <a:solidFill>
                  <a:srgbClr val="194281"/>
                </a:solidFill>
                <a:latin typeface="Nunito Bold Italics"/>
                <a:ea typeface="Nunito Bold Italics"/>
                <a:cs typeface="Nunito Bold Italics"/>
                <a:sym typeface="Nunito Bold Italics"/>
              </a:rPr>
              <a:t>07</a:t>
            </a:r>
          </a:p>
        </p:txBody>
      </p:sp>
      <p:sp>
        <p:nvSpPr>
          <p:cNvPr id="25" name="AutoShape 25"/>
          <p:cNvSpPr/>
          <p:nvPr/>
        </p:nvSpPr>
        <p:spPr>
          <a:xfrm>
            <a:off x="9144000" y="3709215"/>
            <a:ext cx="0" cy="4883207"/>
          </a:xfrm>
          <a:prstGeom prst="line">
            <a:avLst/>
          </a:prstGeom>
          <a:ln w="28575" cap="flat">
            <a:solidFill>
              <a:srgbClr val="194281"/>
            </a:solidFill>
            <a:prstDash val="solid"/>
            <a:headEnd type="diamond" w="lg" len="lg"/>
            <a:tailEnd type="diamond" w="lg" len="lg"/>
          </a:ln>
        </p:spPr>
      </p:sp>
      <p:sp>
        <p:nvSpPr>
          <p:cNvPr id="26" name="TextBox 8">
            <a:extLst>
              <a:ext uri="{FF2B5EF4-FFF2-40B4-BE49-F238E27FC236}">
                <a16:creationId xmlns:a16="http://schemas.microsoft.com/office/drawing/2014/main" id="{29C9A44F-F1D1-409B-98D4-5E3C953598E2}"/>
              </a:ext>
            </a:extLst>
          </p:cNvPr>
          <p:cNvSpPr txBox="1"/>
          <p:nvPr/>
        </p:nvSpPr>
        <p:spPr>
          <a:xfrm>
            <a:off x="9305929" y="3695700"/>
            <a:ext cx="8905871" cy="20544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4480"/>
              </a:lnSpc>
            </a:pPr>
            <a:r>
              <a:rPr lang="en-US" sz="3200" b="1" dirty="0" err="1">
                <a:solidFill>
                  <a:srgbClr val="000000"/>
                </a:solidFill>
                <a:latin typeface="Nunito Bold"/>
                <a:ea typeface="Nunito Bold"/>
                <a:cs typeface="Nunito Bold"/>
                <a:sym typeface="Nunito Bold"/>
              </a:rPr>
              <a:t>Pompa</a:t>
            </a:r>
            <a:r>
              <a:rPr lang="en-US" sz="3200" b="1" dirty="0">
                <a:solidFill>
                  <a:srgbClr val="000000"/>
                </a:solidFill>
                <a:latin typeface="Nunito Bold"/>
                <a:ea typeface="Nunito Bold"/>
                <a:cs typeface="Nunito Bold"/>
                <a:sym typeface="Nunito Bold"/>
              </a:rPr>
              <a:t> DC 5V:</a:t>
            </a:r>
            <a:endParaRPr lang="en-US" sz="3200" dirty="0">
              <a:solidFill>
                <a:srgbClr val="000000"/>
              </a:solidFill>
              <a:latin typeface="Nunito"/>
              <a:ea typeface="Nunito"/>
              <a:cs typeface="Nunito"/>
              <a:sym typeface="Nunito"/>
            </a:endParaRPr>
          </a:p>
          <a:p>
            <a:pPr algn="just"/>
            <a:r>
              <a:rPr lang="en-US" sz="3200" dirty="0" err="1"/>
              <a:t>Berperan</a:t>
            </a:r>
            <a:r>
              <a:rPr lang="en-US" sz="3200" dirty="0"/>
              <a:t> untuk </a:t>
            </a:r>
            <a:r>
              <a:rPr lang="en-US" sz="3200" b="1" dirty="0" err="1"/>
              <a:t>mengisi</a:t>
            </a:r>
            <a:r>
              <a:rPr lang="en-US" sz="3200" b="1" dirty="0"/>
              <a:t> air ke </a:t>
            </a:r>
            <a:r>
              <a:rPr lang="en-US" sz="3200" b="1" dirty="0" err="1"/>
              <a:t>dalam</a:t>
            </a:r>
            <a:r>
              <a:rPr lang="en-US" sz="3200" b="1" dirty="0"/>
              <a:t> </a:t>
            </a:r>
            <a:r>
              <a:rPr lang="en-US" sz="3200" b="1" dirty="0" err="1"/>
              <a:t>tanki</a:t>
            </a:r>
            <a:r>
              <a:rPr lang="en-US" sz="3200" dirty="0"/>
              <a:t>. </a:t>
            </a:r>
            <a:r>
              <a:rPr lang="en-US" sz="3200" dirty="0" err="1"/>
              <a:t>Pompa</a:t>
            </a:r>
            <a:r>
              <a:rPr lang="en-US" sz="3200" dirty="0"/>
              <a:t> </a:t>
            </a:r>
            <a:r>
              <a:rPr lang="en-US" sz="3200" dirty="0" err="1"/>
              <a:t>akan</a:t>
            </a:r>
            <a:r>
              <a:rPr lang="en-US" sz="3200" dirty="0"/>
              <a:t> </a:t>
            </a:r>
            <a:r>
              <a:rPr lang="en-US" sz="3200" dirty="0" err="1"/>
              <a:t>aktif</a:t>
            </a:r>
            <a:r>
              <a:rPr lang="en-US" sz="3200" dirty="0"/>
              <a:t> saat air di </a:t>
            </a:r>
            <a:r>
              <a:rPr lang="en-US" sz="3200" dirty="0" err="1"/>
              <a:t>tangki</a:t>
            </a:r>
            <a:r>
              <a:rPr lang="en-US" sz="3200" dirty="0"/>
              <a:t> </a:t>
            </a:r>
            <a:r>
              <a:rPr lang="en-US" sz="3200" dirty="0" err="1"/>
              <a:t>berkurang</a:t>
            </a:r>
            <a:r>
              <a:rPr lang="en-US" sz="3200" dirty="0"/>
              <a:t> (</a:t>
            </a:r>
            <a:r>
              <a:rPr lang="en-US" sz="3200" dirty="0" err="1"/>
              <a:t>jarak</a:t>
            </a:r>
            <a:r>
              <a:rPr lang="en-US" sz="3200" dirty="0"/>
              <a:t> sensor jauh), dan </a:t>
            </a:r>
            <a:r>
              <a:rPr lang="en-US" sz="3200" dirty="0" err="1"/>
              <a:t>mati</a:t>
            </a:r>
            <a:r>
              <a:rPr lang="en-US" sz="3200" dirty="0"/>
              <a:t> saat air </a:t>
            </a:r>
            <a:r>
              <a:rPr lang="en-US" sz="3200" dirty="0" err="1"/>
              <a:t>penuh</a:t>
            </a:r>
            <a:r>
              <a:rPr lang="en-US" sz="3200" dirty="0"/>
              <a:t> (</a:t>
            </a:r>
            <a:r>
              <a:rPr lang="en-US" sz="3200" dirty="0" err="1"/>
              <a:t>jarak</a:t>
            </a:r>
            <a:r>
              <a:rPr lang="en-US" sz="3200" dirty="0"/>
              <a:t> sensor </a:t>
            </a:r>
            <a:r>
              <a:rPr lang="en-US" sz="3200" dirty="0" err="1"/>
              <a:t>dekat</a:t>
            </a:r>
            <a:r>
              <a:rPr lang="en-US" sz="3200" dirty="0"/>
              <a:t>).</a:t>
            </a:r>
          </a:p>
        </p:txBody>
      </p:sp>
      <p:sp>
        <p:nvSpPr>
          <p:cNvPr id="28" name="TextBox 8">
            <a:extLst>
              <a:ext uri="{FF2B5EF4-FFF2-40B4-BE49-F238E27FC236}">
                <a16:creationId xmlns:a16="http://schemas.microsoft.com/office/drawing/2014/main" id="{CCE6A23F-F25C-447C-941C-1F4DB36565C9}"/>
              </a:ext>
            </a:extLst>
          </p:cNvPr>
          <p:cNvSpPr txBox="1"/>
          <p:nvPr/>
        </p:nvSpPr>
        <p:spPr>
          <a:xfrm>
            <a:off x="238124" y="3695700"/>
            <a:ext cx="8701564" cy="22867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4480"/>
              </a:lnSpc>
            </a:pPr>
            <a:r>
              <a:rPr lang="en-US" sz="3200" b="1" dirty="0">
                <a:solidFill>
                  <a:srgbClr val="000000"/>
                </a:solidFill>
                <a:latin typeface="Nunito Bold"/>
                <a:ea typeface="Nunito Bold"/>
                <a:cs typeface="Nunito Bold"/>
                <a:sym typeface="Nunito Bold"/>
              </a:rPr>
              <a:t>Relay 5V:</a:t>
            </a:r>
          </a:p>
          <a:p>
            <a:pPr algn="just">
              <a:lnSpc>
                <a:spcPts val="4480"/>
              </a:lnSpc>
            </a:pPr>
            <a:r>
              <a:rPr lang="en-US" sz="3200" dirty="0" err="1"/>
              <a:t>Sebagai</a:t>
            </a:r>
            <a:r>
              <a:rPr lang="en-US" sz="3200" dirty="0"/>
              <a:t> </a:t>
            </a:r>
            <a:r>
              <a:rPr lang="en-US" sz="3200" b="1" dirty="0" err="1"/>
              <a:t>saklar</a:t>
            </a:r>
            <a:r>
              <a:rPr lang="en-US" sz="3200" b="1" dirty="0"/>
              <a:t> </a:t>
            </a:r>
            <a:r>
              <a:rPr lang="en-US" sz="3200" b="1" dirty="0" err="1"/>
              <a:t>otomatis</a:t>
            </a:r>
            <a:r>
              <a:rPr lang="en-US" sz="3200" dirty="0"/>
              <a:t> yang </a:t>
            </a:r>
            <a:r>
              <a:rPr lang="en-US" sz="3200" dirty="0" err="1"/>
              <a:t>dikontrol</a:t>
            </a:r>
            <a:r>
              <a:rPr lang="en-US" sz="3200" dirty="0"/>
              <a:t> oleh Arduino. Relay ini </a:t>
            </a:r>
            <a:r>
              <a:rPr lang="en-US" sz="3200" dirty="0" err="1"/>
              <a:t>menghidupkan</a:t>
            </a:r>
            <a:r>
              <a:rPr lang="en-US" sz="3200" dirty="0"/>
              <a:t> atau </a:t>
            </a:r>
            <a:r>
              <a:rPr lang="en-US" sz="3200" dirty="0" err="1"/>
              <a:t>mematikan</a:t>
            </a:r>
            <a:r>
              <a:rPr lang="en-US" sz="3200" dirty="0"/>
              <a:t> </a:t>
            </a:r>
            <a:r>
              <a:rPr lang="en-US" sz="3200" b="1" dirty="0" err="1"/>
              <a:t>pompa</a:t>
            </a:r>
            <a:r>
              <a:rPr lang="en-US" sz="3200" b="1" dirty="0"/>
              <a:t> air</a:t>
            </a:r>
            <a:r>
              <a:rPr lang="en-US" sz="3200" dirty="0"/>
              <a:t> sesuai kondisi air di </a:t>
            </a:r>
            <a:r>
              <a:rPr lang="en-US" sz="3200" dirty="0" err="1"/>
              <a:t>dalam</a:t>
            </a:r>
            <a:r>
              <a:rPr lang="en-US" sz="3200" dirty="0"/>
              <a:t> </a:t>
            </a:r>
            <a:r>
              <a:rPr lang="en-US" sz="3200" dirty="0" err="1"/>
              <a:t>tangki</a:t>
            </a:r>
            <a:r>
              <a:rPr lang="en-US" sz="3200" dirty="0"/>
              <a:t>.</a:t>
            </a:r>
            <a:endParaRPr lang="en-US" sz="3200" dirty="0">
              <a:solidFill>
                <a:srgbClr val="000000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29" name="Picture 28" descr="Cara Mengatur Relai 5V pada Arduino">
            <a:extLst>
              <a:ext uri="{FF2B5EF4-FFF2-40B4-BE49-F238E27FC236}">
                <a16:creationId xmlns:a16="http://schemas.microsoft.com/office/drawing/2014/main" id="{1148863A-6FF3-4594-9161-F988CFBCF573}"/>
              </a:ext>
            </a:extLst>
          </p:cNvPr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94" t="33916" r="30318" b="11259"/>
          <a:stretch/>
        </p:blipFill>
        <p:spPr bwMode="auto">
          <a:xfrm>
            <a:off x="2590800" y="6134100"/>
            <a:ext cx="4343395" cy="2274163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Picture 30" descr="Jual Pompa Air Mini USB Elektrik Mikro Water Pump DC 5V | Shopee Indonesia">
            <a:extLst>
              <a:ext uri="{FF2B5EF4-FFF2-40B4-BE49-F238E27FC236}">
                <a16:creationId xmlns:a16="http://schemas.microsoft.com/office/drawing/2014/main" id="{9DE7A6FE-A5F7-4A88-A8F0-D720B009D29A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711" b="14741"/>
          <a:stretch>
            <a:fillRect/>
          </a:stretch>
        </p:blipFill>
        <p:spPr bwMode="auto">
          <a:xfrm>
            <a:off x="11225683" y="5894771"/>
            <a:ext cx="4471515" cy="260153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0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9900179"/>
            <a:ext cx="18288000" cy="386821"/>
            <a:chOff x="0" y="0"/>
            <a:chExt cx="4816593" cy="10187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16592" cy="101879"/>
            </a:xfrm>
            <a:custGeom>
              <a:avLst/>
              <a:gdLst/>
              <a:ahLst/>
              <a:cxnLst/>
              <a:rect l="l" t="t" r="r" b="b"/>
              <a:pathLst>
                <a:path w="4816592" h="101879">
                  <a:moveTo>
                    <a:pt x="0" y="0"/>
                  </a:moveTo>
                  <a:lnTo>
                    <a:pt x="4816592" y="0"/>
                  </a:lnTo>
                  <a:lnTo>
                    <a:pt x="4816592" y="101879"/>
                  </a:lnTo>
                  <a:lnTo>
                    <a:pt x="0" y="101879"/>
                  </a:lnTo>
                  <a:close/>
                </a:path>
              </a:pathLst>
            </a:custGeom>
            <a:solidFill>
              <a:srgbClr val="194281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816593" cy="13997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AutoShape 5"/>
          <p:cNvSpPr/>
          <p:nvPr/>
        </p:nvSpPr>
        <p:spPr>
          <a:xfrm flipV="1">
            <a:off x="0" y="9730319"/>
            <a:ext cx="18287996" cy="25200"/>
          </a:xfrm>
          <a:prstGeom prst="line">
            <a:avLst/>
          </a:prstGeom>
          <a:ln w="28575" cap="flat">
            <a:solidFill>
              <a:srgbClr val="194281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6" name="Group 6"/>
          <p:cNvGrpSpPr/>
          <p:nvPr/>
        </p:nvGrpSpPr>
        <p:grpSpPr>
          <a:xfrm>
            <a:off x="16084934" y="9046782"/>
            <a:ext cx="1419978" cy="1202118"/>
            <a:chOff x="0" y="0"/>
            <a:chExt cx="660400" cy="559078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660400" cy="559078"/>
            </a:xfrm>
            <a:custGeom>
              <a:avLst/>
              <a:gdLst/>
              <a:ahLst/>
              <a:cxnLst/>
              <a:rect l="l" t="t" r="r" b="b"/>
              <a:pathLst>
                <a:path w="660400" h="559078">
                  <a:moveTo>
                    <a:pt x="220252" y="19070"/>
                  </a:moveTo>
                  <a:cubicBezTo>
                    <a:pt x="254000" y="7556"/>
                    <a:pt x="292600" y="0"/>
                    <a:pt x="330378" y="0"/>
                  </a:cubicBezTo>
                  <a:cubicBezTo>
                    <a:pt x="368157" y="0"/>
                    <a:pt x="404509" y="6476"/>
                    <a:pt x="438009" y="17990"/>
                  </a:cubicBezTo>
                  <a:cubicBezTo>
                    <a:pt x="438723" y="18350"/>
                    <a:pt x="439435" y="18350"/>
                    <a:pt x="440148" y="18710"/>
                  </a:cubicBezTo>
                  <a:cubicBezTo>
                    <a:pt x="565955" y="64765"/>
                    <a:pt x="658618" y="186379"/>
                    <a:pt x="660400" y="322866"/>
                  </a:cubicBezTo>
                  <a:lnTo>
                    <a:pt x="660400" y="559078"/>
                  </a:lnTo>
                  <a:lnTo>
                    <a:pt x="0" y="559078"/>
                  </a:lnTo>
                  <a:lnTo>
                    <a:pt x="0" y="323041"/>
                  </a:lnTo>
                  <a:cubicBezTo>
                    <a:pt x="1782" y="185660"/>
                    <a:pt x="93019" y="64045"/>
                    <a:pt x="220252" y="19070"/>
                  </a:cubicBezTo>
                  <a:close/>
                </a:path>
              </a:pathLst>
            </a:custGeom>
            <a:solidFill>
              <a:srgbClr val="F8F0E1"/>
            </a:solidFill>
            <a:ln w="28575" cap="sq">
              <a:solidFill>
                <a:srgbClr val="194281"/>
              </a:solidFill>
              <a:prstDash val="solid"/>
              <a:miter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0" y="88900"/>
              <a:ext cx="660400" cy="47017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783088" y="582943"/>
            <a:ext cx="7650670" cy="891513"/>
            <a:chOff x="0" y="0"/>
            <a:chExt cx="3487590" cy="4064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3487590" cy="406400"/>
            </a:xfrm>
            <a:custGeom>
              <a:avLst/>
              <a:gdLst/>
              <a:ahLst/>
              <a:cxnLst/>
              <a:rect l="l" t="t" r="r" b="b"/>
              <a:pathLst>
                <a:path w="3487590" h="406400">
                  <a:moveTo>
                    <a:pt x="3284390" y="0"/>
                  </a:moveTo>
                  <a:cubicBezTo>
                    <a:pt x="3396614" y="0"/>
                    <a:pt x="3487590" y="90976"/>
                    <a:pt x="3487590" y="203200"/>
                  </a:cubicBezTo>
                  <a:cubicBezTo>
                    <a:pt x="3487590" y="315424"/>
                    <a:pt x="3396614" y="406400"/>
                    <a:pt x="3284390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28575" cap="sq">
              <a:solidFill>
                <a:srgbClr val="194281"/>
              </a:solidFill>
              <a:prstDash val="solid"/>
              <a:miter/>
            </a:ln>
          </p:spPr>
        </p:sp>
        <p:sp>
          <p:nvSpPr>
            <p:cNvPr id="11" name="TextBox 11"/>
            <p:cNvSpPr txBox="1"/>
            <p:nvPr/>
          </p:nvSpPr>
          <p:spPr>
            <a:xfrm>
              <a:off x="0" y="-38100"/>
              <a:ext cx="3487590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1193108" y="582943"/>
            <a:ext cx="6311804" cy="891513"/>
            <a:chOff x="0" y="0"/>
            <a:chExt cx="2877263" cy="4064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2877263" cy="406400"/>
            </a:xfrm>
            <a:custGeom>
              <a:avLst/>
              <a:gdLst/>
              <a:ahLst/>
              <a:cxnLst/>
              <a:rect l="l" t="t" r="r" b="b"/>
              <a:pathLst>
                <a:path w="2877263" h="406400">
                  <a:moveTo>
                    <a:pt x="2674063" y="0"/>
                  </a:moveTo>
                  <a:cubicBezTo>
                    <a:pt x="2786287" y="0"/>
                    <a:pt x="2877263" y="90976"/>
                    <a:pt x="2877263" y="203200"/>
                  </a:cubicBezTo>
                  <a:cubicBezTo>
                    <a:pt x="2877263" y="315424"/>
                    <a:pt x="2786287" y="406400"/>
                    <a:pt x="2674063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28575" cap="sq">
              <a:solidFill>
                <a:srgbClr val="194281"/>
              </a:solidFill>
              <a:prstDash val="solid"/>
              <a:miter/>
            </a:ln>
          </p:spPr>
        </p:sp>
        <p:sp>
          <p:nvSpPr>
            <p:cNvPr id="14" name="TextBox 14"/>
            <p:cNvSpPr txBox="1"/>
            <p:nvPr/>
          </p:nvSpPr>
          <p:spPr>
            <a:xfrm>
              <a:off x="0" y="-38100"/>
              <a:ext cx="2877263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5" name="AutoShape 15"/>
          <p:cNvSpPr/>
          <p:nvPr/>
        </p:nvSpPr>
        <p:spPr>
          <a:xfrm>
            <a:off x="8433758" y="1028700"/>
            <a:ext cx="2758905" cy="0"/>
          </a:xfrm>
          <a:prstGeom prst="line">
            <a:avLst/>
          </a:prstGeom>
          <a:ln w="28575" cap="flat">
            <a:solidFill>
              <a:srgbClr val="194281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6" name="Freeform 16"/>
          <p:cNvSpPr/>
          <p:nvPr/>
        </p:nvSpPr>
        <p:spPr>
          <a:xfrm>
            <a:off x="1144874" y="740077"/>
            <a:ext cx="817341" cy="577247"/>
          </a:xfrm>
          <a:custGeom>
            <a:avLst/>
            <a:gdLst/>
            <a:ahLst/>
            <a:cxnLst/>
            <a:rect l="l" t="t" r="r" b="b"/>
            <a:pathLst>
              <a:path w="817341" h="577247">
                <a:moveTo>
                  <a:pt x="0" y="0"/>
                </a:moveTo>
                <a:lnTo>
                  <a:pt x="817340" y="0"/>
                </a:lnTo>
                <a:lnTo>
                  <a:pt x="817340" y="577246"/>
                </a:lnTo>
                <a:lnTo>
                  <a:pt x="0" y="57724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>
            <a:off x="1329767" y="868394"/>
            <a:ext cx="447555" cy="320612"/>
          </a:xfrm>
          <a:custGeom>
            <a:avLst/>
            <a:gdLst/>
            <a:ahLst/>
            <a:cxnLst/>
            <a:rect l="l" t="t" r="r" b="b"/>
            <a:pathLst>
              <a:path w="447555" h="320612">
                <a:moveTo>
                  <a:pt x="0" y="0"/>
                </a:moveTo>
                <a:lnTo>
                  <a:pt x="447555" y="0"/>
                </a:lnTo>
                <a:lnTo>
                  <a:pt x="447555" y="320612"/>
                </a:lnTo>
                <a:lnTo>
                  <a:pt x="0" y="32061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8" name="TextBox 18"/>
          <p:cNvSpPr txBox="1"/>
          <p:nvPr/>
        </p:nvSpPr>
        <p:spPr>
          <a:xfrm>
            <a:off x="4964404" y="1577975"/>
            <a:ext cx="8359191" cy="12033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99"/>
              </a:lnSpc>
            </a:pPr>
            <a:r>
              <a:rPr lang="en-US" sz="6999" b="1" i="1" dirty="0" err="1">
                <a:solidFill>
                  <a:srgbClr val="194281"/>
                </a:solidFill>
                <a:latin typeface="Roboto Bold Italics"/>
                <a:ea typeface="Roboto Bold Italics"/>
                <a:cs typeface="Roboto Bold Italics"/>
                <a:sym typeface="Roboto Bold Italics"/>
              </a:rPr>
              <a:t>Metode</a:t>
            </a:r>
            <a:r>
              <a:rPr lang="en-US" sz="6999" b="1" i="1" dirty="0">
                <a:solidFill>
                  <a:srgbClr val="194281"/>
                </a:solidFill>
                <a:latin typeface="Roboto Bold Italics"/>
                <a:ea typeface="Roboto Bold Italics"/>
                <a:cs typeface="Roboto Bold Italics"/>
                <a:sym typeface="Roboto Bold Italics"/>
              </a:rPr>
              <a:t> </a:t>
            </a:r>
            <a:r>
              <a:rPr lang="en-US" sz="6999" b="1" i="1" dirty="0" err="1">
                <a:solidFill>
                  <a:srgbClr val="194281"/>
                </a:solidFill>
                <a:latin typeface="Roboto Bold Italics"/>
                <a:ea typeface="Roboto Bold Italics"/>
                <a:cs typeface="Roboto Bold Italics"/>
                <a:sym typeface="Roboto Bold Italics"/>
              </a:rPr>
              <a:t>Penelitian</a:t>
            </a:r>
            <a:endParaRPr lang="en-US" sz="6999" b="1" i="1" dirty="0">
              <a:solidFill>
                <a:srgbClr val="194281"/>
              </a:solidFill>
              <a:latin typeface="Roboto Bold Italics"/>
              <a:ea typeface="Roboto Bold Italics"/>
              <a:cs typeface="Roboto Bold Italics"/>
              <a:sym typeface="Roboto Bold Italics"/>
            </a:endParaRPr>
          </a:p>
        </p:txBody>
      </p:sp>
      <p:sp>
        <p:nvSpPr>
          <p:cNvPr id="19" name="TextBox 19"/>
          <p:cNvSpPr txBox="1"/>
          <p:nvPr/>
        </p:nvSpPr>
        <p:spPr>
          <a:xfrm>
            <a:off x="16293146" y="9579240"/>
            <a:ext cx="1003553" cy="5378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</a:pPr>
            <a:r>
              <a:rPr lang="en-US" sz="3200" b="1" i="1">
                <a:solidFill>
                  <a:srgbClr val="194281"/>
                </a:solidFill>
                <a:latin typeface="Nunito Bold Italics"/>
                <a:ea typeface="Nunito Bold Italics"/>
                <a:cs typeface="Nunito Bold Italics"/>
                <a:sym typeface="Nunito Bold Italics"/>
              </a:rPr>
              <a:t>08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2142759" y="731203"/>
            <a:ext cx="6110453" cy="5378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480"/>
              </a:lnSpc>
            </a:pPr>
            <a:r>
              <a:rPr lang="en-US" sz="3200" b="1" i="1" spc="224">
                <a:solidFill>
                  <a:srgbClr val="194281"/>
                </a:solidFill>
                <a:latin typeface="Nunito Bold Italics"/>
                <a:ea typeface="Nunito Bold Italics"/>
                <a:cs typeface="Nunito Bold Italics"/>
                <a:sym typeface="Nunito Bold Italics"/>
              </a:rPr>
              <a:t>STT DUTA BANGSA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11653991" y="731203"/>
            <a:ext cx="5390038" cy="5378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</a:pPr>
            <a:r>
              <a:rPr lang="en-US" sz="3200" b="1" i="1" spc="224">
                <a:solidFill>
                  <a:srgbClr val="194281"/>
                </a:solidFill>
                <a:latin typeface="Nunito Bold Italics"/>
                <a:ea typeface="Nunito Bold Italics"/>
                <a:cs typeface="Nunito Bold Italics"/>
                <a:sym typeface="Nunito Bold Italics"/>
              </a:rPr>
              <a:t>SEMINAR PROPOSAL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762000" y="2705100"/>
            <a:ext cx="16906875" cy="67819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879"/>
              </a:lnSpc>
            </a:pPr>
            <a:r>
              <a:rPr lang="en-US" sz="4199" b="1" dirty="0">
                <a:solidFill>
                  <a:srgbClr val="000000"/>
                </a:solidFill>
                <a:latin typeface="Nunito Bold"/>
                <a:ea typeface="Nunito Bold"/>
                <a:cs typeface="Nunito Bold"/>
                <a:sym typeface="Nunito Bold"/>
              </a:rPr>
              <a:t>Diagram Blok </a:t>
            </a:r>
            <a:r>
              <a:rPr lang="en-US" sz="4199" b="1" dirty="0" err="1">
                <a:solidFill>
                  <a:srgbClr val="000000"/>
                </a:solidFill>
                <a:latin typeface="Nunito Bold"/>
                <a:ea typeface="Nunito Bold"/>
                <a:cs typeface="Nunito Bold"/>
                <a:sym typeface="Nunito Bold"/>
              </a:rPr>
              <a:t>Sistem</a:t>
            </a:r>
            <a:r>
              <a:rPr lang="en-US" sz="4199" b="1" dirty="0">
                <a:solidFill>
                  <a:srgbClr val="000000"/>
                </a:solidFill>
                <a:latin typeface="Nunito Bold"/>
                <a:ea typeface="Nunito Bold"/>
                <a:cs typeface="Nunito Bold"/>
                <a:sym typeface="Nunito Bold"/>
              </a:rPr>
              <a:t>:</a:t>
            </a:r>
          </a:p>
          <a:p>
            <a:pPr algn="l">
              <a:lnSpc>
                <a:spcPts val="5879"/>
              </a:lnSpc>
            </a:pPr>
            <a:r>
              <a:rPr lang="en-US" sz="4199" b="1" dirty="0">
                <a:solidFill>
                  <a:srgbClr val="000000"/>
                </a:solidFill>
                <a:latin typeface="Nunito Bold"/>
                <a:ea typeface="Nunito Bold"/>
                <a:cs typeface="Nunito Bold"/>
                <a:sym typeface="Nunito Bold"/>
              </a:rPr>
              <a:t> </a:t>
            </a:r>
          </a:p>
          <a:p>
            <a:pPr algn="l">
              <a:lnSpc>
                <a:spcPts val="5879"/>
              </a:lnSpc>
            </a:pPr>
            <a:endParaRPr lang="en-US" sz="4199" b="1" dirty="0">
              <a:solidFill>
                <a:srgbClr val="000000"/>
              </a:solidFill>
              <a:latin typeface="Nunito Bold"/>
              <a:ea typeface="Nunito Bold"/>
              <a:cs typeface="Nunito Bold"/>
              <a:sym typeface="Nunito Bold"/>
            </a:endParaRPr>
          </a:p>
          <a:p>
            <a:pPr algn="l">
              <a:lnSpc>
                <a:spcPts val="5879"/>
              </a:lnSpc>
            </a:pPr>
            <a:endParaRPr lang="en-US" sz="4199" b="1" dirty="0">
              <a:solidFill>
                <a:srgbClr val="000000"/>
              </a:solidFill>
              <a:latin typeface="Nunito Bold"/>
              <a:ea typeface="Nunito"/>
              <a:cs typeface="Nunito"/>
              <a:sym typeface="Nunito Bold"/>
            </a:endParaRPr>
          </a:p>
          <a:p>
            <a:pPr algn="l">
              <a:lnSpc>
                <a:spcPts val="5879"/>
              </a:lnSpc>
            </a:pPr>
            <a:endParaRPr lang="en-US" sz="4199" dirty="0">
              <a:solidFill>
                <a:srgbClr val="000000"/>
              </a:solidFill>
              <a:latin typeface="Nunito"/>
              <a:ea typeface="Nunito"/>
              <a:cs typeface="Nunito"/>
              <a:sym typeface="Nunito"/>
            </a:endParaRPr>
          </a:p>
          <a:p>
            <a:pPr algn="l">
              <a:lnSpc>
                <a:spcPts val="5879"/>
              </a:lnSpc>
            </a:pPr>
            <a:r>
              <a:rPr lang="en-US" sz="4199" b="1" dirty="0">
                <a:solidFill>
                  <a:srgbClr val="000000"/>
                </a:solidFill>
                <a:latin typeface="Nunito Bold"/>
                <a:ea typeface="Nunito Bold"/>
                <a:cs typeface="Nunito Bold"/>
                <a:sym typeface="Nunito Bold"/>
              </a:rPr>
              <a:t>Proses kerja:</a:t>
            </a:r>
          </a:p>
          <a:p>
            <a:pPr marL="906775" lvl="1" indent="-453388" algn="l">
              <a:lnSpc>
                <a:spcPts val="5879"/>
              </a:lnSpc>
              <a:buAutoNum type="arabicPeriod"/>
            </a:pPr>
            <a:r>
              <a:rPr lang="en-US" sz="4199" dirty="0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Sensor </a:t>
            </a:r>
            <a:r>
              <a:rPr lang="en-US" sz="4199" dirty="0" err="1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baca</a:t>
            </a:r>
            <a:r>
              <a:rPr lang="en-US" sz="4199" dirty="0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 </a:t>
            </a:r>
            <a:r>
              <a:rPr lang="en-US" sz="4199" dirty="0" err="1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jarak</a:t>
            </a:r>
            <a:r>
              <a:rPr lang="en-US" sz="4199" dirty="0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 </a:t>
            </a:r>
            <a:r>
              <a:rPr lang="en-US" sz="4199" dirty="0" err="1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permukaan</a:t>
            </a:r>
            <a:r>
              <a:rPr lang="en-US" sz="4199" dirty="0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 air.</a:t>
            </a:r>
          </a:p>
          <a:p>
            <a:pPr marL="906775" lvl="1" indent="-453388" algn="l">
              <a:lnSpc>
                <a:spcPts val="5879"/>
              </a:lnSpc>
              <a:buAutoNum type="arabicPeriod"/>
            </a:pPr>
            <a:r>
              <a:rPr lang="en-US" sz="4199" dirty="0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Arduino </a:t>
            </a:r>
            <a:r>
              <a:rPr lang="en-US" sz="4199" dirty="0" err="1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hitung</a:t>
            </a:r>
            <a:r>
              <a:rPr lang="en-US" sz="4199" dirty="0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 </a:t>
            </a:r>
            <a:r>
              <a:rPr lang="en-US" sz="4199" dirty="0" err="1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tinggi</a:t>
            </a:r>
            <a:r>
              <a:rPr lang="en-US" sz="4199" dirty="0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 air &amp; tampilkan di LCD.</a:t>
            </a:r>
          </a:p>
          <a:p>
            <a:pPr marL="906775" lvl="1" indent="-453388" algn="l">
              <a:lnSpc>
                <a:spcPts val="5879"/>
              </a:lnSpc>
              <a:buAutoNum type="arabicPeriod"/>
            </a:pPr>
            <a:r>
              <a:rPr lang="en-US" sz="4199" dirty="0" err="1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Pompa</a:t>
            </a:r>
            <a:r>
              <a:rPr lang="en-US" sz="4199" dirty="0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 </a:t>
            </a:r>
            <a:r>
              <a:rPr lang="en-US" sz="4199" dirty="0" err="1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menyala</a:t>
            </a:r>
            <a:r>
              <a:rPr lang="en-US" sz="4199" dirty="0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 </a:t>
            </a:r>
            <a:r>
              <a:rPr lang="en-US" sz="4199" dirty="0" err="1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jika</a:t>
            </a:r>
            <a:r>
              <a:rPr lang="en-US" sz="4199" dirty="0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 air </a:t>
            </a:r>
            <a:r>
              <a:rPr lang="en-US" sz="4199" dirty="0" err="1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rendah</a:t>
            </a:r>
            <a:r>
              <a:rPr lang="en-US" sz="4199" dirty="0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, </a:t>
            </a:r>
            <a:r>
              <a:rPr lang="en-US" sz="4199" dirty="0" err="1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mati</a:t>
            </a:r>
            <a:r>
              <a:rPr lang="en-US" sz="4199" dirty="0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 </a:t>
            </a:r>
            <a:r>
              <a:rPr lang="en-US" sz="4199" dirty="0" err="1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jika</a:t>
            </a:r>
            <a:r>
              <a:rPr lang="en-US" sz="4199" dirty="0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 </a:t>
            </a:r>
            <a:r>
              <a:rPr lang="en-US" sz="4199" dirty="0" err="1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penuh</a:t>
            </a:r>
            <a:r>
              <a:rPr lang="en-US" sz="4199" dirty="0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35693B88-8EBC-4088-A690-2457701019F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4600" y="2857500"/>
            <a:ext cx="9511346" cy="408399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218</TotalTime>
  <Words>635</Words>
  <Application>Microsoft Office PowerPoint</Application>
  <PresentationFormat>Custom</PresentationFormat>
  <Paragraphs>124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4" baseType="lpstr">
      <vt:lpstr>Nunito Bold Italics</vt:lpstr>
      <vt:lpstr>Nunito Bold</vt:lpstr>
      <vt:lpstr>Roboto Bold Italics</vt:lpstr>
      <vt:lpstr>Calibri</vt:lpstr>
      <vt:lpstr>Nunito</vt:lpstr>
      <vt:lpstr>Arial</vt:lpstr>
      <vt:lpstr>Symbol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Biru krem modern minimalis seminar proposal  presentasi</dc:title>
  <dc:creator>User</dc:creator>
  <cp:lastModifiedBy>Riri Ar</cp:lastModifiedBy>
  <cp:revision>22</cp:revision>
  <dcterms:created xsi:type="dcterms:W3CDTF">2006-08-16T00:00:00Z</dcterms:created>
  <dcterms:modified xsi:type="dcterms:W3CDTF">2025-11-23T00:03:50Z</dcterms:modified>
  <dc:identifier>DAG2PM0Ue24</dc:identifier>
</cp:coreProperties>
</file>